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83" r:id="rId5"/>
    <p:sldId id="284" r:id="rId6"/>
    <p:sldId id="288" r:id="rId7"/>
    <p:sldId id="287" r:id="rId8"/>
    <p:sldId id="289" r:id="rId9"/>
    <p:sldId id="290" r:id="rId10"/>
    <p:sldId id="297" r:id="rId11"/>
    <p:sldId id="303" r:id="rId12"/>
    <p:sldId id="304" r:id="rId13"/>
    <p:sldId id="305" r:id="rId15"/>
    <p:sldId id="292" r:id="rId16"/>
    <p:sldId id="308" r:id="rId17"/>
    <p:sldId id="301" r:id="rId18"/>
    <p:sldId id="302" r:id="rId19"/>
    <p:sldId id="344" r:id="rId20"/>
    <p:sldId id="294" r:id="rId21"/>
    <p:sldId id="2137" r:id="rId22"/>
    <p:sldId id="2139" r:id="rId23"/>
    <p:sldId id="2141" r:id="rId24"/>
    <p:sldId id="2147" r:id="rId25"/>
    <p:sldId id="2140" r:id="rId26"/>
    <p:sldId id="2142" r:id="rId27"/>
    <p:sldId id="2148" r:id="rId28"/>
    <p:sldId id="2149" r:id="rId29"/>
    <p:sldId id="285" r:id="rId30"/>
    <p:sldId id="282" r:id="rId31"/>
    <p:sldId id="262" r:id="rId32"/>
    <p:sldId id="310" r:id="rId33"/>
    <p:sldId id="313" r:id="rId34"/>
    <p:sldId id="312" r:id="rId35"/>
    <p:sldId id="315" r:id="rId36"/>
    <p:sldId id="314" r:id="rId37"/>
    <p:sldId id="316" r:id="rId38"/>
    <p:sldId id="317" r:id="rId39"/>
    <p:sldId id="2117" r:id="rId40"/>
    <p:sldId id="2116" r:id="rId41"/>
    <p:sldId id="2118" r:id="rId42"/>
    <p:sldId id="2119" r:id="rId43"/>
    <p:sldId id="2122" r:id="rId44"/>
    <p:sldId id="275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gzhenxuan" initials="yzx" lastIdx="1" clrIdx="0"/>
  <p:cmAuthor id="7" name="占霞 马" initials="占马" lastIdx="1" clrIdx="5"/>
  <p:cmAuthor id="1" name="WPS" initials="W" lastIdx="1" clrIdx="0"/>
  <p:cmAuthor id="2" name="作者" initials="A" lastIdx="0" clrIdx="1"/>
  <p:cmAuthor id="3" name="Microsoft Office User" initials="MOU" lastIdx="1" clrIdx="2"/>
  <p:cmAuthor id="4" name="Li, Simon" initials="LS" lastIdx="32" clrIdx="4"/>
  <p:cmAuthor id="6" name="cc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006C31"/>
    <a:srgbClr val="FFFFFF"/>
    <a:srgbClr val="3DABC4"/>
    <a:srgbClr val="C4DDC6"/>
    <a:srgbClr val="F5F9F3"/>
    <a:srgbClr val="F9FBF8"/>
    <a:srgbClr val="C4D9C6"/>
    <a:srgbClr val="C9E0CE"/>
    <a:srgbClr val="CAE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8" autoAdjust="0"/>
    <p:restoredTop sz="94660"/>
  </p:normalViewPr>
  <p:slideViewPr>
    <p:cSldViewPr snapToGrid="0">
      <p:cViewPr varScale="1">
        <p:scale>
          <a:sx n="90" d="100"/>
          <a:sy n="90" d="100"/>
        </p:scale>
        <p:origin x="55" y="1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commentAuthors" Target="commentAuthors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#1">
  <dgm:title val=""/>
  <dgm:desc val=""/>
  <dgm:catLst>
    <dgm:cat type="accent6" pri="11400"/>
  </dgm:catLst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6A1EE-E96B-4173-86FB-3B4D6A465B51}" type="doc">
      <dgm:prSet loTypeId="urn:microsoft.com/office/officeart/2005/8/layout/radial5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518E3BEB-4F2B-44EE-90A4-67EFD436D776}">
      <dgm:prSet phldrT="[文本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CN" altLang="en-US" b="1" dirty="0">
              <a:solidFill>
                <a:schemeClr val="bg1"/>
              </a:solidFill>
            </a:rPr>
            <a:t>实现目标</a:t>
          </a:r>
          <a:r>
            <a:rPr lang="en-US" altLang="zh-CN" b="1" dirty="0">
              <a:solidFill>
                <a:schemeClr val="bg1"/>
              </a:solidFill>
            </a:rPr>
            <a:t>/</a:t>
          </a:r>
          <a:r>
            <a:rPr lang="zh-CN" altLang="en-US" b="1" dirty="0">
              <a:solidFill>
                <a:schemeClr val="bg1"/>
              </a:solidFill>
            </a:rPr>
            <a:t>解决问题</a:t>
          </a:r>
        </a:p>
      </dgm:t>
    </dgm:pt>
    <dgm:pt modelId="{A3DD1161-6E62-47C6-AE45-AE8DF2FEC0A0}" cxnId="{8699CEAA-01E2-4F5C-B7DD-2B062E8BE9FD}" type="parTrans">
      <dgm:prSet/>
      <dgm:spPr/>
      <dgm:t>
        <a:bodyPr/>
        <a:lstStyle/>
        <a:p>
          <a:endParaRPr lang="zh-CN" altLang="en-US"/>
        </a:p>
      </dgm:t>
    </dgm:pt>
    <dgm:pt modelId="{DFB267FB-ED76-4DB2-8463-6FB3FC5CBDFF}" cxnId="{8699CEAA-01E2-4F5C-B7DD-2B062E8BE9FD}" type="sibTrans">
      <dgm:prSet/>
      <dgm:spPr/>
      <dgm:t>
        <a:bodyPr/>
        <a:lstStyle/>
        <a:p>
          <a:endParaRPr lang="zh-CN" altLang="en-US"/>
        </a:p>
      </dgm:t>
    </dgm:pt>
    <dgm:pt modelId="{29E18C3A-6CBC-45AF-A24F-E9CDF24247D3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降低毒素</a:t>
          </a:r>
        </a:p>
      </dgm:t>
    </dgm:pt>
    <dgm:pt modelId="{D1D15D43-A72F-4BA6-8198-9B50EEF6B446}" cxnId="{B9520925-1A20-44DD-A1A6-70A6BCFFDBDC}" type="parTrans">
      <dgm:prSet/>
      <dgm:spPr>
        <a:solidFill>
          <a:srgbClr val="C9E0CE"/>
        </a:solidFill>
      </dgm:spPr>
      <dgm:t>
        <a:bodyPr/>
        <a:lstStyle/>
        <a:p>
          <a:endParaRPr lang="zh-CN" altLang="en-US"/>
        </a:p>
      </dgm:t>
    </dgm:pt>
    <dgm:pt modelId="{5F0FBDF9-5E01-46FC-960C-CF23BA59380C}" cxnId="{B9520925-1A20-44DD-A1A6-70A6BCFFDBDC}" type="sibTrans">
      <dgm:prSet/>
      <dgm:spPr/>
      <dgm:t>
        <a:bodyPr/>
        <a:lstStyle/>
        <a:p>
          <a:endParaRPr lang="zh-CN" altLang="en-US"/>
        </a:p>
      </dgm:t>
    </dgm:pt>
    <dgm:pt modelId="{20967F96-FBE2-4E8B-BC69-E3BEAB867411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>
              <a:solidFill>
                <a:schemeClr val="tx1">
                  <a:lumMod val="75000"/>
                  <a:lumOff val="25000"/>
                </a:schemeClr>
              </a:solidFill>
            </a:rPr>
            <a:t>膳食纤维等</a:t>
          </a:r>
          <a:endParaRPr lang="en-US" altLang="zh-CN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36346B5-491D-48C5-957B-901AD8B5A11F}" cxnId="{36EF29A4-A4A8-44FF-B1A1-94295AE10061}" type="parTrans">
      <dgm:prSet/>
      <dgm:spPr>
        <a:solidFill>
          <a:srgbClr val="C9E0CE"/>
        </a:solidFill>
      </dgm:spPr>
      <dgm:t>
        <a:bodyPr/>
        <a:lstStyle/>
        <a:p>
          <a:endParaRPr lang="zh-CN" altLang="en-US"/>
        </a:p>
      </dgm:t>
    </dgm:pt>
    <dgm:pt modelId="{4FD878C8-7321-4658-B10E-6733B1BA4A2D}" cxnId="{36EF29A4-A4A8-44FF-B1A1-94295AE10061}" type="sibTrans">
      <dgm:prSet/>
      <dgm:spPr/>
      <dgm:t>
        <a:bodyPr/>
        <a:lstStyle/>
        <a:p>
          <a:endParaRPr lang="zh-CN" altLang="en-US"/>
        </a:p>
      </dgm:t>
    </dgm:pt>
    <dgm:pt modelId="{C0B9BA50-78F9-4004-97F2-865E498AACAA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>
              <a:solidFill>
                <a:schemeClr val="tx1">
                  <a:lumMod val="75000"/>
                  <a:lumOff val="25000"/>
                </a:schemeClr>
              </a:solidFill>
            </a:rPr>
            <a:t>益生元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18B35968-650D-44DF-B334-A113E6054525}" cxnId="{547B8C1B-2C35-46F5-8DB7-2C516120B978}" type="parTrans">
      <dgm:prSet/>
      <dgm:spPr>
        <a:solidFill>
          <a:srgbClr val="C9E0CE"/>
        </a:solidFill>
      </dgm:spPr>
      <dgm:t>
        <a:bodyPr/>
        <a:lstStyle/>
        <a:p>
          <a:endParaRPr lang="zh-CN" altLang="en-US"/>
        </a:p>
      </dgm:t>
    </dgm:pt>
    <dgm:pt modelId="{E183D723-299B-40F9-BB5E-3154585196D8}" cxnId="{547B8C1B-2C35-46F5-8DB7-2C516120B978}" type="sibTrans">
      <dgm:prSet/>
      <dgm:spPr/>
      <dgm:t>
        <a:bodyPr/>
        <a:lstStyle/>
        <a:p>
          <a:endParaRPr lang="zh-CN" altLang="en-US"/>
        </a:p>
      </dgm:t>
    </dgm:pt>
    <dgm:pt modelId="{134AE2CC-B470-4C35-8861-CF28FC7E037D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>
              <a:solidFill>
                <a:schemeClr val="tx1">
                  <a:lumMod val="75000"/>
                  <a:lumOff val="25000"/>
                </a:schemeClr>
              </a:solidFill>
            </a:rPr>
            <a:t>酶制剂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D9D7E87-AE18-4C40-BAB5-8B50368EB6B7}" cxnId="{1872EA73-343A-45D6-9383-83FD7496C0DD}" type="parTrans">
      <dgm:prSet/>
      <dgm:spPr>
        <a:solidFill>
          <a:srgbClr val="C9E0CE"/>
        </a:solidFill>
      </dgm:spPr>
      <dgm:t>
        <a:bodyPr/>
        <a:lstStyle/>
        <a:p>
          <a:endParaRPr lang="zh-CN" altLang="en-US"/>
        </a:p>
      </dgm:t>
    </dgm:pt>
    <dgm:pt modelId="{FD3A0CB0-459B-4869-9833-6F67513A6301}" cxnId="{1872EA73-343A-45D6-9383-83FD7496C0DD}" type="sibTrans">
      <dgm:prSet/>
      <dgm:spPr/>
      <dgm:t>
        <a:bodyPr/>
        <a:lstStyle/>
        <a:p>
          <a:endParaRPr lang="zh-CN" altLang="en-US"/>
        </a:p>
      </dgm:t>
    </dgm:pt>
    <dgm:pt modelId="{BD29A236-6B69-40DA-9BCA-8CB75395770D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生产益生菌</a:t>
          </a:r>
        </a:p>
      </dgm:t>
    </dgm:pt>
    <dgm:pt modelId="{E99DE8A6-0E99-4495-B757-9D354067C3A2}" cxnId="{D0E7B4BC-BEAA-4339-84CC-4956DDBAEC08}" type="parTrans">
      <dgm:prSet/>
      <dgm:spPr>
        <a:solidFill>
          <a:srgbClr val="C9E0CE"/>
        </a:solidFill>
      </dgm:spPr>
      <dgm:t>
        <a:bodyPr/>
        <a:lstStyle/>
        <a:p>
          <a:endParaRPr lang="zh-CN" altLang="en-US"/>
        </a:p>
      </dgm:t>
    </dgm:pt>
    <dgm:pt modelId="{548AC1B4-7DA7-4167-8732-FA1539D3E932}" cxnId="{D0E7B4BC-BEAA-4339-84CC-4956DDBAEC08}" type="sibTrans">
      <dgm:prSet/>
      <dgm:spPr/>
      <dgm:t>
        <a:bodyPr/>
        <a:lstStyle/>
        <a:p>
          <a:endParaRPr lang="zh-CN" altLang="en-US"/>
        </a:p>
      </dgm:t>
    </dgm:pt>
    <dgm:pt modelId="{6AE23590-FB23-42BB-BE5D-468D5AC30DE2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分解非淀粉多糖</a:t>
          </a:r>
        </a:p>
      </dgm:t>
    </dgm:pt>
    <dgm:pt modelId="{4673ABD5-A1C7-4E88-9BEE-6874CBB5E33E}" cxnId="{134ABB4C-C612-4DD9-8AD7-B4056AA2A312}" type="parTrans">
      <dgm:prSet/>
      <dgm:spPr>
        <a:solidFill>
          <a:srgbClr val="C9E0CE"/>
        </a:solidFill>
      </dgm:spPr>
      <dgm:t>
        <a:bodyPr/>
        <a:lstStyle/>
        <a:p>
          <a:endParaRPr lang="zh-CN" altLang="en-US"/>
        </a:p>
      </dgm:t>
    </dgm:pt>
    <dgm:pt modelId="{A50448C2-E5A0-48F4-8F75-B7FCC2ABA6E8}" cxnId="{134ABB4C-C612-4DD9-8AD7-B4056AA2A312}" type="sibTrans">
      <dgm:prSet/>
      <dgm:spPr/>
      <dgm:t>
        <a:bodyPr/>
        <a:lstStyle/>
        <a:p>
          <a:endParaRPr lang="zh-CN" altLang="en-US"/>
        </a:p>
      </dgm:t>
    </dgm:pt>
    <dgm:pt modelId="{502A8F51-D349-4B06-AC1D-8B1938CF2F37}">
      <dgm:prSet phldrT="[文本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zh-CN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植酸磷转化为有效磷</a:t>
          </a:r>
        </a:p>
      </dgm:t>
    </dgm:pt>
    <dgm:pt modelId="{EA23BE97-2EFB-4C3F-84F0-CE0AB242C372}" cxnId="{55211F73-6636-4248-AC76-FB3A562491A8}" type="sibTrans">
      <dgm:prSet/>
      <dgm:spPr/>
      <dgm:t>
        <a:bodyPr/>
        <a:lstStyle/>
        <a:p>
          <a:endParaRPr lang="zh-CN" altLang="en-US"/>
        </a:p>
      </dgm:t>
    </dgm:pt>
    <dgm:pt modelId="{DE0A5C7E-0AFC-4D9E-B43E-BD29B385184E}" cxnId="{55211F73-6636-4248-AC76-FB3A562491A8}" type="parTrans">
      <dgm:prSet/>
      <dgm:spPr>
        <a:solidFill>
          <a:srgbClr val="C9E0CE"/>
        </a:solidFill>
      </dgm:spPr>
      <dgm:t>
        <a:bodyPr/>
        <a:lstStyle/>
        <a:p>
          <a:endParaRPr lang="zh-CN" altLang="en-US"/>
        </a:p>
      </dgm:t>
    </dgm:pt>
    <dgm:pt modelId="{6C5955B3-F197-45DC-846B-458A5B996CFF}" type="pres">
      <dgm:prSet presAssocID="{A7F6A1EE-E96B-4173-86FB-3B4D6A465B5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4C406B-FA15-46BB-8DF6-61A2BE2CDE23}" type="pres">
      <dgm:prSet presAssocID="{518E3BEB-4F2B-44EE-90A4-67EFD436D776}" presName="centerShape" presStyleLbl="node0" presStyleIdx="0" presStyleCnt="1" custScaleX="119638" custScaleY="115840"/>
      <dgm:spPr/>
    </dgm:pt>
    <dgm:pt modelId="{F2106630-4EE0-4484-90C4-50F7C8887933}" type="pres">
      <dgm:prSet presAssocID="{D1D15D43-A72F-4BA6-8198-9B50EEF6B446}" presName="parTrans" presStyleLbl="sibTrans2D1" presStyleIdx="0" presStyleCnt="7"/>
      <dgm:spPr/>
    </dgm:pt>
    <dgm:pt modelId="{6A8727B4-D842-4262-AC56-6EFBA869EFB8}" type="pres">
      <dgm:prSet presAssocID="{D1D15D43-A72F-4BA6-8198-9B50EEF6B446}" presName="connectorText" presStyleLbl="sibTrans2D1" presStyleIdx="0" presStyleCnt="7"/>
      <dgm:spPr/>
    </dgm:pt>
    <dgm:pt modelId="{CD03C1D8-35AF-4EE5-9712-8059F019920E}" type="pres">
      <dgm:prSet presAssocID="{29E18C3A-6CBC-45AF-A24F-E9CDF24247D3}" presName="node" presStyleLbl="node1" presStyleIdx="0" presStyleCnt="7">
        <dgm:presLayoutVars>
          <dgm:bulletEnabled val="1"/>
        </dgm:presLayoutVars>
      </dgm:prSet>
      <dgm:spPr/>
    </dgm:pt>
    <dgm:pt modelId="{FE15ED78-8139-4F16-BD16-E91C2FF4E931}" type="pres">
      <dgm:prSet presAssocID="{D36346B5-491D-48C5-957B-901AD8B5A11F}" presName="parTrans" presStyleLbl="sibTrans2D1" presStyleIdx="1" presStyleCnt="7"/>
      <dgm:spPr/>
    </dgm:pt>
    <dgm:pt modelId="{9521773D-5D3C-4863-9DD6-4EE963A890DB}" type="pres">
      <dgm:prSet presAssocID="{D36346B5-491D-48C5-957B-901AD8B5A11F}" presName="connectorText" presStyleLbl="sibTrans2D1" presStyleIdx="1" presStyleCnt="7"/>
      <dgm:spPr/>
    </dgm:pt>
    <dgm:pt modelId="{9969AB42-EA53-45B6-829F-85C1CF71DAE2}" type="pres">
      <dgm:prSet presAssocID="{20967F96-FBE2-4E8B-BC69-E3BEAB867411}" presName="node" presStyleLbl="node1" presStyleIdx="1" presStyleCnt="7">
        <dgm:presLayoutVars>
          <dgm:bulletEnabled val="1"/>
        </dgm:presLayoutVars>
      </dgm:prSet>
      <dgm:spPr/>
    </dgm:pt>
    <dgm:pt modelId="{533317E6-82DD-4AB8-BCAE-B6A8DB5E417A}" type="pres">
      <dgm:prSet presAssocID="{18B35968-650D-44DF-B334-A113E6054525}" presName="parTrans" presStyleLbl="sibTrans2D1" presStyleIdx="2" presStyleCnt="7"/>
      <dgm:spPr/>
    </dgm:pt>
    <dgm:pt modelId="{D95C81AD-202E-417C-9CD0-B97CA686AD78}" type="pres">
      <dgm:prSet presAssocID="{18B35968-650D-44DF-B334-A113E6054525}" presName="connectorText" presStyleLbl="sibTrans2D1" presStyleIdx="2" presStyleCnt="7"/>
      <dgm:spPr/>
    </dgm:pt>
    <dgm:pt modelId="{3443193A-2DF4-4DC8-B0C7-804C52C16696}" type="pres">
      <dgm:prSet presAssocID="{C0B9BA50-78F9-4004-97F2-865E498AACAA}" presName="node" presStyleLbl="node1" presStyleIdx="2" presStyleCnt="7">
        <dgm:presLayoutVars>
          <dgm:bulletEnabled val="1"/>
        </dgm:presLayoutVars>
      </dgm:prSet>
      <dgm:spPr/>
    </dgm:pt>
    <dgm:pt modelId="{6ACDF67A-BA10-48CB-AC5A-65ECDE89B41C}" type="pres">
      <dgm:prSet presAssocID="{7D9D7E87-AE18-4C40-BAB5-8B50368EB6B7}" presName="parTrans" presStyleLbl="sibTrans2D1" presStyleIdx="3" presStyleCnt="7"/>
      <dgm:spPr/>
    </dgm:pt>
    <dgm:pt modelId="{0F8E572F-F64C-462B-B772-02214F6D5CD1}" type="pres">
      <dgm:prSet presAssocID="{7D9D7E87-AE18-4C40-BAB5-8B50368EB6B7}" presName="connectorText" presStyleLbl="sibTrans2D1" presStyleIdx="3" presStyleCnt="7"/>
      <dgm:spPr/>
    </dgm:pt>
    <dgm:pt modelId="{5536A161-F9DC-43D9-97C1-0DC739D9A9C0}" type="pres">
      <dgm:prSet presAssocID="{134AE2CC-B470-4C35-8861-CF28FC7E037D}" presName="node" presStyleLbl="node1" presStyleIdx="3" presStyleCnt="7">
        <dgm:presLayoutVars>
          <dgm:bulletEnabled val="1"/>
        </dgm:presLayoutVars>
      </dgm:prSet>
      <dgm:spPr/>
    </dgm:pt>
    <dgm:pt modelId="{E3A35886-25E9-468D-98F7-2EAE7BF04B0E}" type="pres">
      <dgm:prSet presAssocID="{E99DE8A6-0E99-4495-B757-9D354067C3A2}" presName="parTrans" presStyleLbl="sibTrans2D1" presStyleIdx="4" presStyleCnt="7"/>
      <dgm:spPr/>
    </dgm:pt>
    <dgm:pt modelId="{D199CB28-BCB7-4601-B64D-BEC998F3A729}" type="pres">
      <dgm:prSet presAssocID="{E99DE8A6-0E99-4495-B757-9D354067C3A2}" presName="connectorText" presStyleLbl="sibTrans2D1" presStyleIdx="4" presStyleCnt="7"/>
      <dgm:spPr/>
    </dgm:pt>
    <dgm:pt modelId="{1CBD4B69-E5E5-41FF-91AF-8ECA52C6FA64}" type="pres">
      <dgm:prSet presAssocID="{BD29A236-6B69-40DA-9BCA-8CB75395770D}" presName="node" presStyleLbl="node1" presStyleIdx="4" presStyleCnt="7">
        <dgm:presLayoutVars>
          <dgm:bulletEnabled val="1"/>
        </dgm:presLayoutVars>
      </dgm:prSet>
      <dgm:spPr/>
    </dgm:pt>
    <dgm:pt modelId="{227910E6-4669-4387-A1A5-03C4B00ABFE6}" type="pres">
      <dgm:prSet presAssocID="{DE0A5C7E-0AFC-4D9E-B43E-BD29B385184E}" presName="parTrans" presStyleLbl="sibTrans2D1" presStyleIdx="5" presStyleCnt="7"/>
      <dgm:spPr/>
    </dgm:pt>
    <dgm:pt modelId="{3C481AD9-5A81-4A1E-B07B-9A12D9C3E597}" type="pres">
      <dgm:prSet presAssocID="{DE0A5C7E-0AFC-4D9E-B43E-BD29B385184E}" presName="connectorText" presStyleLbl="sibTrans2D1" presStyleIdx="5" presStyleCnt="7"/>
      <dgm:spPr/>
    </dgm:pt>
    <dgm:pt modelId="{C6F6C304-E879-4701-A76D-35940364AA4A}" type="pres">
      <dgm:prSet presAssocID="{502A8F51-D349-4B06-AC1D-8B1938CF2F37}" presName="node" presStyleLbl="node1" presStyleIdx="5" presStyleCnt="7">
        <dgm:presLayoutVars>
          <dgm:bulletEnabled val="1"/>
        </dgm:presLayoutVars>
      </dgm:prSet>
      <dgm:spPr/>
    </dgm:pt>
    <dgm:pt modelId="{87D87083-D2A5-49BD-A022-D25E9F4E4E73}" type="pres">
      <dgm:prSet presAssocID="{4673ABD5-A1C7-4E88-9BEE-6874CBB5E33E}" presName="parTrans" presStyleLbl="sibTrans2D1" presStyleIdx="6" presStyleCnt="7"/>
      <dgm:spPr/>
    </dgm:pt>
    <dgm:pt modelId="{AFCAD3AE-B131-42DF-A93B-B2BD1487D5FB}" type="pres">
      <dgm:prSet presAssocID="{4673ABD5-A1C7-4E88-9BEE-6874CBB5E33E}" presName="connectorText" presStyleLbl="sibTrans2D1" presStyleIdx="6" presStyleCnt="7"/>
      <dgm:spPr/>
    </dgm:pt>
    <dgm:pt modelId="{22B466DC-D81E-4310-A708-1E2DE5C5D34A}" type="pres">
      <dgm:prSet presAssocID="{6AE23590-FB23-42BB-BE5D-468D5AC30DE2}" presName="node" presStyleLbl="node1" presStyleIdx="6" presStyleCnt="7">
        <dgm:presLayoutVars>
          <dgm:bulletEnabled val="1"/>
        </dgm:presLayoutVars>
      </dgm:prSet>
      <dgm:spPr/>
    </dgm:pt>
  </dgm:ptLst>
  <dgm:cxnLst>
    <dgm:cxn modelId="{6A070B09-A57C-4C33-B5CA-CAD88A911BAF}" type="presOf" srcId="{18B35968-650D-44DF-B334-A113E6054525}" destId="{D95C81AD-202E-417C-9CD0-B97CA686AD78}" srcOrd="1" destOrd="0" presId="urn:microsoft.com/office/officeart/2005/8/layout/radial5"/>
    <dgm:cxn modelId="{2451240B-6E0A-4737-A349-A4A3E61E65BF}" type="presOf" srcId="{502A8F51-D349-4B06-AC1D-8B1938CF2F37}" destId="{C6F6C304-E879-4701-A76D-35940364AA4A}" srcOrd="0" destOrd="0" presId="urn:microsoft.com/office/officeart/2005/8/layout/radial5"/>
    <dgm:cxn modelId="{107B231A-FA1C-4096-8B18-D3E6C60A9885}" type="presOf" srcId="{20967F96-FBE2-4E8B-BC69-E3BEAB867411}" destId="{9969AB42-EA53-45B6-829F-85C1CF71DAE2}" srcOrd="0" destOrd="0" presId="urn:microsoft.com/office/officeart/2005/8/layout/radial5"/>
    <dgm:cxn modelId="{547B8C1B-2C35-46F5-8DB7-2C516120B978}" srcId="{518E3BEB-4F2B-44EE-90A4-67EFD436D776}" destId="{C0B9BA50-78F9-4004-97F2-865E498AACAA}" srcOrd="2" destOrd="0" parTransId="{18B35968-650D-44DF-B334-A113E6054525}" sibTransId="{E183D723-299B-40F9-BB5E-3154585196D8}"/>
    <dgm:cxn modelId="{B9520925-1A20-44DD-A1A6-70A6BCFFDBDC}" srcId="{518E3BEB-4F2B-44EE-90A4-67EFD436D776}" destId="{29E18C3A-6CBC-45AF-A24F-E9CDF24247D3}" srcOrd="0" destOrd="0" parTransId="{D1D15D43-A72F-4BA6-8198-9B50EEF6B446}" sibTransId="{5F0FBDF9-5E01-46FC-960C-CF23BA59380C}"/>
    <dgm:cxn modelId="{A217BA36-CF9E-4438-BD34-DDC0D9F226F8}" type="presOf" srcId="{7D9D7E87-AE18-4C40-BAB5-8B50368EB6B7}" destId="{6ACDF67A-BA10-48CB-AC5A-65ECDE89B41C}" srcOrd="0" destOrd="0" presId="urn:microsoft.com/office/officeart/2005/8/layout/radial5"/>
    <dgm:cxn modelId="{7F013C3E-5B2D-4D8C-A069-A7D9A6F4F70A}" type="presOf" srcId="{DE0A5C7E-0AFC-4D9E-B43E-BD29B385184E}" destId="{227910E6-4669-4387-A1A5-03C4B00ABFE6}" srcOrd="0" destOrd="0" presId="urn:microsoft.com/office/officeart/2005/8/layout/radial5"/>
    <dgm:cxn modelId="{FA83B449-497A-4DE0-AA47-9A25D2C997BC}" type="presOf" srcId="{E99DE8A6-0E99-4495-B757-9D354067C3A2}" destId="{D199CB28-BCB7-4601-B64D-BEC998F3A729}" srcOrd="1" destOrd="0" presId="urn:microsoft.com/office/officeart/2005/8/layout/radial5"/>
    <dgm:cxn modelId="{134ABB4C-C612-4DD9-8AD7-B4056AA2A312}" srcId="{518E3BEB-4F2B-44EE-90A4-67EFD436D776}" destId="{6AE23590-FB23-42BB-BE5D-468D5AC30DE2}" srcOrd="6" destOrd="0" parTransId="{4673ABD5-A1C7-4E88-9BEE-6874CBB5E33E}" sibTransId="{A50448C2-E5A0-48F4-8F75-B7FCC2ABA6E8}"/>
    <dgm:cxn modelId="{55211F73-6636-4248-AC76-FB3A562491A8}" srcId="{518E3BEB-4F2B-44EE-90A4-67EFD436D776}" destId="{502A8F51-D349-4B06-AC1D-8B1938CF2F37}" srcOrd="5" destOrd="0" parTransId="{DE0A5C7E-0AFC-4D9E-B43E-BD29B385184E}" sibTransId="{EA23BE97-2EFB-4C3F-84F0-CE0AB242C372}"/>
    <dgm:cxn modelId="{1872EA73-343A-45D6-9383-83FD7496C0DD}" srcId="{518E3BEB-4F2B-44EE-90A4-67EFD436D776}" destId="{134AE2CC-B470-4C35-8861-CF28FC7E037D}" srcOrd="3" destOrd="0" parTransId="{7D9D7E87-AE18-4C40-BAB5-8B50368EB6B7}" sibTransId="{FD3A0CB0-459B-4869-9833-6F67513A6301}"/>
    <dgm:cxn modelId="{4D3A827A-A648-4A30-B216-F27C2F466044}" type="presOf" srcId="{4673ABD5-A1C7-4E88-9BEE-6874CBB5E33E}" destId="{87D87083-D2A5-49BD-A022-D25E9F4E4E73}" srcOrd="0" destOrd="0" presId="urn:microsoft.com/office/officeart/2005/8/layout/radial5"/>
    <dgm:cxn modelId="{FAC03A85-0ED3-4E0A-AA97-8174D944D50C}" type="presOf" srcId="{D1D15D43-A72F-4BA6-8198-9B50EEF6B446}" destId="{6A8727B4-D842-4262-AC56-6EFBA869EFB8}" srcOrd="1" destOrd="0" presId="urn:microsoft.com/office/officeart/2005/8/layout/radial5"/>
    <dgm:cxn modelId="{C4BF8C89-0982-4A92-88A0-098486494B2B}" type="presOf" srcId="{C0B9BA50-78F9-4004-97F2-865E498AACAA}" destId="{3443193A-2DF4-4DC8-B0C7-804C52C16696}" srcOrd="0" destOrd="0" presId="urn:microsoft.com/office/officeart/2005/8/layout/radial5"/>
    <dgm:cxn modelId="{E5129589-0F6E-418E-A17E-B99916615F2F}" type="presOf" srcId="{D36346B5-491D-48C5-957B-901AD8B5A11F}" destId="{9521773D-5D3C-4863-9DD6-4EE963A890DB}" srcOrd="1" destOrd="0" presId="urn:microsoft.com/office/officeart/2005/8/layout/radial5"/>
    <dgm:cxn modelId="{B72B788A-0D80-4E81-8A6D-C50BFAE60984}" type="presOf" srcId="{6AE23590-FB23-42BB-BE5D-468D5AC30DE2}" destId="{22B466DC-D81E-4310-A708-1E2DE5C5D34A}" srcOrd="0" destOrd="0" presId="urn:microsoft.com/office/officeart/2005/8/layout/radial5"/>
    <dgm:cxn modelId="{81A5F390-05B9-4D6B-8565-272024F915A1}" type="presOf" srcId="{D1D15D43-A72F-4BA6-8198-9B50EEF6B446}" destId="{F2106630-4EE0-4484-90C4-50F7C8887933}" srcOrd="0" destOrd="0" presId="urn:microsoft.com/office/officeart/2005/8/layout/radial5"/>
    <dgm:cxn modelId="{91B85393-C999-47D0-ADD9-74B13054F568}" type="presOf" srcId="{18B35968-650D-44DF-B334-A113E6054525}" destId="{533317E6-82DD-4AB8-BCAE-B6A8DB5E417A}" srcOrd="0" destOrd="0" presId="urn:microsoft.com/office/officeart/2005/8/layout/radial5"/>
    <dgm:cxn modelId="{58AFB096-64CC-4AA5-B91B-8339509C82C3}" type="presOf" srcId="{7D9D7E87-AE18-4C40-BAB5-8B50368EB6B7}" destId="{0F8E572F-F64C-462B-B772-02214F6D5CD1}" srcOrd="1" destOrd="0" presId="urn:microsoft.com/office/officeart/2005/8/layout/radial5"/>
    <dgm:cxn modelId="{9F523BA3-1B44-4D3D-9396-A55A89B45D4A}" type="presOf" srcId="{518E3BEB-4F2B-44EE-90A4-67EFD436D776}" destId="{174C406B-FA15-46BB-8DF6-61A2BE2CDE23}" srcOrd="0" destOrd="0" presId="urn:microsoft.com/office/officeart/2005/8/layout/radial5"/>
    <dgm:cxn modelId="{36EF29A4-A4A8-44FF-B1A1-94295AE10061}" srcId="{518E3BEB-4F2B-44EE-90A4-67EFD436D776}" destId="{20967F96-FBE2-4E8B-BC69-E3BEAB867411}" srcOrd="1" destOrd="0" parTransId="{D36346B5-491D-48C5-957B-901AD8B5A11F}" sibTransId="{4FD878C8-7321-4658-B10E-6733B1BA4A2D}"/>
    <dgm:cxn modelId="{8699CEAA-01E2-4F5C-B7DD-2B062E8BE9FD}" srcId="{A7F6A1EE-E96B-4173-86FB-3B4D6A465B51}" destId="{518E3BEB-4F2B-44EE-90A4-67EFD436D776}" srcOrd="0" destOrd="0" parTransId="{A3DD1161-6E62-47C6-AE45-AE8DF2FEC0A0}" sibTransId="{DFB267FB-ED76-4DB2-8463-6FB3FC5CBDFF}"/>
    <dgm:cxn modelId="{6BF123AD-B431-4F9B-9C0C-040611214F70}" type="presOf" srcId="{DE0A5C7E-0AFC-4D9E-B43E-BD29B385184E}" destId="{3C481AD9-5A81-4A1E-B07B-9A12D9C3E597}" srcOrd="1" destOrd="0" presId="urn:microsoft.com/office/officeart/2005/8/layout/radial5"/>
    <dgm:cxn modelId="{235799BC-D30C-448E-9348-241B6C4AE893}" type="presOf" srcId="{D36346B5-491D-48C5-957B-901AD8B5A11F}" destId="{FE15ED78-8139-4F16-BD16-E91C2FF4E931}" srcOrd="0" destOrd="0" presId="urn:microsoft.com/office/officeart/2005/8/layout/radial5"/>
    <dgm:cxn modelId="{D0E7B4BC-BEAA-4339-84CC-4956DDBAEC08}" srcId="{518E3BEB-4F2B-44EE-90A4-67EFD436D776}" destId="{BD29A236-6B69-40DA-9BCA-8CB75395770D}" srcOrd="4" destOrd="0" parTransId="{E99DE8A6-0E99-4495-B757-9D354067C3A2}" sibTransId="{548AC1B4-7DA7-4167-8732-FA1539D3E932}"/>
    <dgm:cxn modelId="{F4297EBF-0362-4340-A96F-3AA255DB2957}" type="presOf" srcId="{29E18C3A-6CBC-45AF-A24F-E9CDF24247D3}" destId="{CD03C1D8-35AF-4EE5-9712-8059F019920E}" srcOrd="0" destOrd="0" presId="urn:microsoft.com/office/officeart/2005/8/layout/radial5"/>
    <dgm:cxn modelId="{EA7941C1-2F3B-4C75-BE9F-600621DFB07D}" type="presOf" srcId="{134AE2CC-B470-4C35-8861-CF28FC7E037D}" destId="{5536A161-F9DC-43D9-97C1-0DC739D9A9C0}" srcOrd="0" destOrd="0" presId="urn:microsoft.com/office/officeart/2005/8/layout/radial5"/>
    <dgm:cxn modelId="{CEA67CDD-1F55-4640-A93C-045109E39ACB}" type="presOf" srcId="{A7F6A1EE-E96B-4173-86FB-3B4D6A465B51}" destId="{6C5955B3-F197-45DC-846B-458A5B996CFF}" srcOrd="0" destOrd="0" presId="urn:microsoft.com/office/officeart/2005/8/layout/radial5"/>
    <dgm:cxn modelId="{A6A413E4-3633-47CE-840A-82266BCD5A6B}" type="presOf" srcId="{BD29A236-6B69-40DA-9BCA-8CB75395770D}" destId="{1CBD4B69-E5E5-41FF-91AF-8ECA52C6FA64}" srcOrd="0" destOrd="0" presId="urn:microsoft.com/office/officeart/2005/8/layout/radial5"/>
    <dgm:cxn modelId="{4E2430E8-F81C-47AD-8B75-4A6FE2FEB748}" type="presOf" srcId="{E99DE8A6-0E99-4495-B757-9D354067C3A2}" destId="{E3A35886-25E9-468D-98F7-2EAE7BF04B0E}" srcOrd="0" destOrd="0" presId="urn:microsoft.com/office/officeart/2005/8/layout/radial5"/>
    <dgm:cxn modelId="{106C43F4-A66E-46C8-AFF3-C24298257084}" type="presOf" srcId="{4673ABD5-A1C7-4E88-9BEE-6874CBB5E33E}" destId="{AFCAD3AE-B131-42DF-A93B-B2BD1487D5FB}" srcOrd="1" destOrd="0" presId="urn:microsoft.com/office/officeart/2005/8/layout/radial5"/>
    <dgm:cxn modelId="{4E8C88D8-F5D0-4CC8-8246-7F76C10FC7DA}" type="presParOf" srcId="{6C5955B3-F197-45DC-846B-458A5B996CFF}" destId="{174C406B-FA15-46BB-8DF6-61A2BE2CDE23}" srcOrd="0" destOrd="0" presId="urn:microsoft.com/office/officeart/2005/8/layout/radial5"/>
    <dgm:cxn modelId="{F07BC4EB-F031-4DA0-8712-BFAB5027C306}" type="presParOf" srcId="{6C5955B3-F197-45DC-846B-458A5B996CFF}" destId="{F2106630-4EE0-4484-90C4-50F7C8887933}" srcOrd="1" destOrd="0" presId="urn:microsoft.com/office/officeart/2005/8/layout/radial5"/>
    <dgm:cxn modelId="{5872370E-E579-42F1-8EDC-301E969206C8}" type="presParOf" srcId="{F2106630-4EE0-4484-90C4-50F7C8887933}" destId="{6A8727B4-D842-4262-AC56-6EFBA869EFB8}" srcOrd="0" destOrd="0" presId="urn:microsoft.com/office/officeart/2005/8/layout/radial5"/>
    <dgm:cxn modelId="{701D4379-C816-49E6-8B5F-B835DF66BA7C}" type="presParOf" srcId="{6C5955B3-F197-45DC-846B-458A5B996CFF}" destId="{CD03C1D8-35AF-4EE5-9712-8059F019920E}" srcOrd="2" destOrd="0" presId="urn:microsoft.com/office/officeart/2005/8/layout/radial5"/>
    <dgm:cxn modelId="{32A2DD18-9061-4388-BF31-06704D5ADE51}" type="presParOf" srcId="{6C5955B3-F197-45DC-846B-458A5B996CFF}" destId="{FE15ED78-8139-4F16-BD16-E91C2FF4E931}" srcOrd="3" destOrd="0" presId="urn:microsoft.com/office/officeart/2005/8/layout/radial5"/>
    <dgm:cxn modelId="{C3E36E53-817D-46D8-9A3F-609201BCC237}" type="presParOf" srcId="{FE15ED78-8139-4F16-BD16-E91C2FF4E931}" destId="{9521773D-5D3C-4863-9DD6-4EE963A890DB}" srcOrd="0" destOrd="0" presId="urn:microsoft.com/office/officeart/2005/8/layout/radial5"/>
    <dgm:cxn modelId="{96D8F57C-185F-4FD3-972B-6FBB57687E60}" type="presParOf" srcId="{6C5955B3-F197-45DC-846B-458A5B996CFF}" destId="{9969AB42-EA53-45B6-829F-85C1CF71DAE2}" srcOrd="4" destOrd="0" presId="urn:microsoft.com/office/officeart/2005/8/layout/radial5"/>
    <dgm:cxn modelId="{EB42DD7D-701D-43EF-87A7-36405BAF3017}" type="presParOf" srcId="{6C5955B3-F197-45DC-846B-458A5B996CFF}" destId="{533317E6-82DD-4AB8-BCAE-B6A8DB5E417A}" srcOrd="5" destOrd="0" presId="urn:microsoft.com/office/officeart/2005/8/layout/radial5"/>
    <dgm:cxn modelId="{A3316CBF-BC4C-4815-9AA8-A553774A72AB}" type="presParOf" srcId="{533317E6-82DD-4AB8-BCAE-B6A8DB5E417A}" destId="{D95C81AD-202E-417C-9CD0-B97CA686AD78}" srcOrd="0" destOrd="0" presId="urn:microsoft.com/office/officeart/2005/8/layout/radial5"/>
    <dgm:cxn modelId="{A97D7CC8-A6F3-4257-B4A2-2D0D0DF08A0A}" type="presParOf" srcId="{6C5955B3-F197-45DC-846B-458A5B996CFF}" destId="{3443193A-2DF4-4DC8-B0C7-804C52C16696}" srcOrd="6" destOrd="0" presId="urn:microsoft.com/office/officeart/2005/8/layout/radial5"/>
    <dgm:cxn modelId="{02DC08F0-3B4E-4C0E-80E5-18CD8F033E53}" type="presParOf" srcId="{6C5955B3-F197-45DC-846B-458A5B996CFF}" destId="{6ACDF67A-BA10-48CB-AC5A-65ECDE89B41C}" srcOrd="7" destOrd="0" presId="urn:microsoft.com/office/officeart/2005/8/layout/radial5"/>
    <dgm:cxn modelId="{19C957F8-A343-4792-9EA4-2871E57A16A3}" type="presParOf" srcId="{6ACDF67A-BA10-48CB-AC5A-65ECDE89B41C}" destId="{0F8E572F-F64C-462B-B772-02214F6D5CD1}" srcOrd="0" destOrd="0" presId="urn:microsoft.com/office/officeart/2005/8/layout/radial5"/>
    <dgm:cxn modelId="{75BD4780-C18F-4B94-A989-58FBC8FF5444}" type="presParOf" srcId="{6C5955B3-F197-45DC-846B-458A5B996CFF}" destId="{5536A161-F9DC-43D9-97C1-0DC739D9A9C0}" srcOrd="8" destOrd="0" presId="urn:microsoft.com/office/officeart/2005/8/layout/radial5"/>
    <dgm:cxn modelId="{202EE7DB-017D-49A7-A8B7-09F4FE8B7DBB}" type="presParOf" srcId="{6C5955B3-F197-45DC-846B-458A5B996CFF}" destId="{E3A35886-25E9-468D-98F7-2EAE7BF04B0E}" srcOrd="9" destOrd="0" presId="urn:microsoft.com/office/officeart/2005/8/layout/radial5"/>
    <dgm:cxn modelId="{F29CA042-E6B8-4837-BBDA-A66297D894E4}" type="presParOf" srcId="{E3A35886-25E9-468D-98F7-2EAE7BF04B0E}" destId="{D199CB28-BCB7-4601-B64D-BEC998F3A729}" srcOrd="0" destOrd="0" presId="urn:microsoft.com/office/officeart/2005/8/layout/radial5"/>
    <dgm:cxn modelId="{077A9404-8929-46BF-AE3E-07BB706DC793}" type="presParOf" srcId="{6C5955B3-F197-45DC-846B-458A5B996CFF}" destId="{1CBD4B69-E5E5-41FF-91AF-8ECA52C6FA64}" srcOrd="10" destOrd="0" presId="urn:microsoft.com/office/officeart/2005/8/layout/radial5"/>
    <dgm:cxn modelId="{02FC5318-6EBE-4D95-A08C-618EAD1E3AF8}" type="presParOf" srcId="{6C5955B3-F197-45DC-846B-458A5B996CFF}" destId="{227910E6-4669-4387-A1A5-03C4B00ABFE6}" srcOrd="11" destOrd="0" presId="urn:microsoft.com/office/officeart/2005/8/layout/radial5"/>
    <dgm:cxn modelId="{1F14D2DC-5CA2-48EC-8185-84481C0ACD9B}" type="presParOf" srcId="{227910E6-4669-4387-A1A5-03C4B00ABFE6}" destId="{3C481AD9-5A81-4A1E-B07B-9A12D9C3E597}" srcOrd="0" destOrd="0" presId="urn:microsoft.com/office/officeart/2005/8/layout/radial5"/>
    <dgm:cxn modelId="{4A19394E-FDC2-4D6F-A1A6-7BEB172C0E5A}" type="presParOf" srcId="{6C5955B3-F197-45DC-846B-458A5B996CFF}" destId="{C6F6C304-E879-4701-A76D-35940364AA4A}" srcOrd="12" destOrd="0" presId="urn:microsoft.com/office/officeart/2005/8/layout/radial5"/>
    <dgm:cxn modelId="{8D336AAC-FE95-4114-8E5B-1ACAF02B5928}" type="presParOf" srcId="{6C5955B3-F197-45DC-846B-458A5B996CFF}" destId="{87D87083-D2A5-49BD-A022-D25E9F4E4E73}" srcOrd="13" destOrd="0" presId="urn:microsoft.com/office/officeart/2005/8/layout/radial5"/>
    <dgm:cxn modelId="{6924EE00-B38E-4A45-A4D1-EDD9BA303DA1}" type="presParOf" srcId="{87D87083-D2A5-49BD-A022-D25E9F4E4E73}" destId="{AFCAD3AE-B131-42DF-A93B-B2BD1487D5FB}" srcOrd="0" destOrd="0" presId="urn:microsoft.com/office/officeart/2005/8/layout/radial5"/>
    <dgm:cxn modelId="{5497ED83-D33F-4B93-8B70-C96C67BCDBF8}" type="presParOf" srcId="{6C5955B3-F197-45DC-846B-458A5B996CFF}" destId="{22B466DC-D81E-4310-A708-1E2DE5C5D34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0ACBCB-AF8D-4B3C-92A9-ABECD69D2D94}" type="doc">
      <dgm:prSet loTypeId="urn:microsoft.com/office/officeart/2009/3/layout/CircleRelationship" loCatId="relationship" qsTypeId="urn:microsoft.com/office/officeart/2005/8/quickstyle/simple1#2" qsCatId="simple" csTypeId="urn:microsoft.com/office/officeart/2005/8/colors/accent6_4#1" csCatId="accent6" phldr="1"/>
      <dgm:spPr/>
      <dgm:t>
        <a:bodyPr/>
        <a:lstStyle/>
        <a:p>
          <a:endParaRPr lang="zh-CN" altLang="en-US"/>
        </a:p>
      </dgm:t>
    </dgm:pt>
    <dgm:pt modelId="{F711DE47-CCB3-4F05-8451-1A0ECD147E3C}">
      <dgm:prSet phldrT="[文本]"/>
      <dgm:spPr/>
      <dgm:t>
        <a:bodyPr/>
        <a:lstStyle/>
        <a:p>
          <a:r>
            <a:rPr lang="zh-CN" altLang="en-US" dirty="0"/>
            <a:t>乙醇</a:t>
          </a:r>
        </a:p>
      </dgm:t>
    </dgm:pt>
    <dgm:pt modelId="{CABE560B-3723-42C9-A472-46F85619CD1C}" cxnId="{BD875DC7-3476-4FBB-860C-01A2EE4DE334}" type="parTrans">
      <dgm:prSet/>
      <dgm:spPr/>
      <dgm:t>
        <a:bodyPr/>
        <a:lstStyle/>
        <a:p>
          <a:endParaRPr lang="zh-CN" altLang="en-US"/>
        </a:p>
      </dgm:t>
    </dgm:pt>
    <dgm:pt modelId="{4219003E-137B-41B3-AF3B-88E7779056CB}" cxnId="{BD875DC7-3476-4FBB-860C-01A2EE4DE334}" type="sibTrans">
      <dgm:prSet/>
      <dgm:spPr/>
      <dgm:t>
        <a:bodyPr/>
        <a:lstStyle/>
        <a:p>
          <a:endParaRPr lang="zh-CN" altLang="en-US"/>
        </a:p>
      </dgm:t>
    </dgm:pt>
    <dgm:pt modelId="{8C39D8D4-3913-4481-B6F2-6617A7ACE15E}">
      <dgm:prSet phldrT="[文本]"/>
      <dgm:spPr/>
      <dgm:t>
        <a:bodyPr/>
        <a:lstStyle/>
        <a:p>
          <a:r>
            <a:rPr lang="zh-CN" altLang="en-US" dirty="0"/>
            <a:t>酒糟</a:t>
          </a:r>
        </a:p>
      </dgm:t>
    </dgm:pt>
    <dgm:pt modelId="{CCDBED77-78D8-47D3-BF38-E0D2329B1FBC}" cxnId="{9CA944D1-F92F-4E05-B08E-D61CB578C0D4}" type="parTrans">
      <dgm:prSet/>
      <dgm:spPr/>
      <dgm:t>
        <a:bodyPr/>
        <a:lstStyle/>
        <a:p>
          <a:endParaRPr lang="zh-CN" altLang="en-US"/>
        </a:p>
      </dgm:t>
    </dgm:pt>
    <dgm:pt modelId="{957B6FA4-4357-45D2-80CF-9C7330D05FFC}" cxnId="{9CA944D1-F92F-4E05-B08E-D61CB578C0D4}" type="sibTrans">
      <dgm:prSet/>
      <dgm:spPr/>
      <dgm:t>
        <a:bodyPr/>
        <a:lstStyle/>
        <a:p>
          <a:endParaRPr lang="zh-CN" altLang="en-US"/>
        </a:p>
      </dgm:t>
    </dgm:pt>
    <dgm:pt modelId="{246AF26B-5F94-4E46-81DE-6067D0FF5572}" type="pres">
      <dgm:prSet presAssocID="{0C0ACBCB-AF8D-4B3C-92A9-ABECD69D2D94}" presName="Name0" presStyleCnt="0">
        <dgm:presLayoutVars>
          <dgm:chMax val="1"/>
          <dgm:chPref val="1"/>
        </dgm:presLayoutVars>
      </dgm:prSet>
      <dgm:spPr/>
    </dgm:pt>
    <dgm:pt modelId="{46F256A4-6A87-4B2C-B908-3FEB58853F7B}" type="pres">
      <dgm:prSet presAssocID="{F711DE47-CCB3-4F05-8451-1A0ECD147E3C}" presName="Parent" presStyleLbl="node0" presStyleIdx="0" presStyleCnt="1" custLinFactNeighborX="-14066" custLinFactNeighborY="365">
        <dgm:presLayoutVars>
          <dgm:chMax val="5"/>
          <dgm:chPref val="5"/>
        </dgm:presLayoutVars>
      </dgm:prSet>
      <dgm:spPr/>
    </dgm:pt>
    <dgm:pt modelId="{206D31E9-8F9A-447E-93F0-495D4E86BD4D}" type="pres">
      <dgm:prSet presAssocID="{F711DE47-CCB3-4F05-8451-1A0ECD147E3C}" presName="Accent1" presStyleLbl="node1" presStyleIdx="0" presStyleCnt="9"/>
      <dgm:spPr/>
    </dgm:pt>
    <dgm:pt modelId="{E8522709-1AFB-4D47-BE7D-E40A1D04C010}" type="pres">
      <dgm:prSet presAssocID="{F711DE47-CCB3-4F05-8451-1A0ECD147E3C}" presName="Accent2" presStyleLbl="node1" presStyleIdx="1" presStyleCnt="9"/>
      <dgm:spPr/>
    </dgm:pt>
    <dgm:pt modelId="{20103857-00C6-4ADA-B7D1-A27DFE12BA38}" type="pres">
      <dgm:prSet presAssocID="{F711DE47-CCB3-4F05-8451-1A0ECD147E3C}" presName="Accent3" presStyleLbl="node1" presStyleIdx="2" presStyleCnt="9" custLinFactX="-700000" custLinFactY="-59072" custLinFactNeighborX="-725575" custLinFactNeighborY="-100000"/>
      <dgm:spPr/>
    </dgm:pt>
    <dgm:pt modelId="{58F474A4-838E-4A25-9FBD-2F9DCA398F03}" type="pres">
      <dgm:prSet presAssocID="{F711DE47-CCB3-4F05-8451-1A0ECD147E3C}" presName="Accent4" presStyleLbl="node1" presStyleIdx="3" presStyleCnt="9"/>
      <dgm:spPr/>
    </dgm:pt>
    <dgm:pt modelId="{F0CF1DE8-FCB4-4296-9791-797267A84C6B}" type="pres">
      <dgm:prSet presAssocID="{F711DE47-CCB3-4F05-8451-1A0ECD147E3C}" presName="Accent5" presStyleLbl="node1" presStyleIdx="4" presStyleCnt="9"/>
      <dgm:spPr/>
    </dgm:pt>
    <dgm:pt modelId="{98963374-512C-49FE-9651-3D586C69D901}" type="pres">
      <dgm:prSet presAssocID="{F711DE47-CCB3-4F05-8451-1A0ECD147E3C}" presName="Accent6" presStyleLbl="node1" presStyleIdx="5" presStyleCnt="9"/>
      <dgm:spPr/>
    </dgm:pt>
    <dgm:pt modelId="{A27B4648-D91F-45AC-9806-03C41379935E}" type="pres">
      <dgm:prSet presAssocID="{8C39D8D4-3913-4481-B6F2-6617A7ACE15E}" presName="Child1" presStyleLbl="node1" presStyleIdx="6" presStyleCnt="9" custLinFactX="100000" custLinFactNeighborX="170849" custLinFactNeighborY="28470">
        <dgm:presLayoutVars>
          <dgm:chMax val="0"/>
          <dgm:chPref val="0"/>
        </dgm:presLayoutVars>
      </dgm:prSet>
      <dgm:spPr/>
    </dgm:pt>
    <dgm:pt modelId="{DA8A8F01-4BED-435E-A083-0195BA76F9B7}" type="pres">
      <dgm:prSet presAssocID="{8C39D8D4-3913-4481-B6F2-6617A7ACE15E}" presName="Accent7" presStyleCnt="0"/>
      <dgm:spPr/>
    </dgm:pt>
    <dgm:pt modelId="{FF6865D2-B839-47E2-A181-1CAACDFD5597}" type="pres">
      <dgm:prSet presAssocID="{8C39D8D4-3913-4481-B6F2-6617A7ACE15E}" presName="AccentHold1" presStyleLbl="node1" presStyleIdx="7" presStyleCnt="9"/>
      <dgm:spPr/>
    </dgm:pt>
    <dgm:pt modelId="{64DD2DFF-9B40-4407-BE18-37D7FFEE4FAE}" type="pres">
      <dgm:prSet presAssocID="{8C39D8D4-3913-4481-B6F2-6617A7ACE15E}" presName="Accent8" presStyleCnt="0"/>
      <dgm:spPr/>
    </dgm:pt>
    <dgm:pt modelId="{EAEC1D8B-453C-41A1-B973-547CD53D9CAD}" type="pres">
      <dgm:prSet presAssocID="{8C39D8D4-3913-4481-B6F2-6617A7ACE15E}" presName="AccentHold2" presStyleLbl="node1" presStyleIdx="8" presStyleCnt="9"/>
      <dgm:spPr/>
    </dgm:pt>
  </dgm:ptLst>
  <dgm:cxnLst>
    <dgm:cxn modelId="{15BF0F4C-DAC3-49AE-83BB-ED4068303CD5}" type="presOf" srcId="{0C0ACBCB-AF8D-4B3C-92A9-ABECD69D2D94}" destId="{246AF26B-5F94-4E46-81DE-6067D0FF5572}" srcOrd="0" destOrd="0" presId="urn:microsoft.com/office/officeart/2009/3/layout/CircleRelationship"/>
    <dgm:cxn modelId="{5BAD798E-9FA6-411C-BA05-5A7CE169B830}" type="presOf" srcId="{8C39D8D4-3913-4481-B6F2-6617A7ACE15E}" destId="{A27B4648-D91F-45AC-9806-03C41379935E}" srcOrd="0" destOrd="0" presId="urn:microsoft.com/office/officeart/2009/3/layout/CircleRelationship"/>
    <dgm:cxn modelId="{BD875DC7-3476-4FBB-860C-01A2EE4DE334}" srcId="{0C0ACBCB-AF8D-4B3C-92A9-ABECD69D2D94}" destId="{F711DE47-CCB3-4F05-8451-1A0ECD147E3C}" srcOrd="0" destOrd="0" parTransId="{CABE560B-3723-42C9-A472-46F85619CD1C}" sibTransId="{4219003E-137B-41B3-AF3B-88E7779056CB}"/>
    <dgm:cxn modelId="{9CA944D1-F92F-4E05-B08E-D61CB578C0D4}" srcId="{F711DE47-CCB3-4F05-8451-1A0ECD147E3C}" destId="{8C39D8D4-3913-4481-B6F2-6617A7ACE15E}" srcOrd="0" destOrd="0" parTransId="{CCDBED77-78D8-47D3-BF38-E0D2329B1FBC}" sibTransId="{957B6FA4-4357-45D2-80CF-9C7330D05FFC}"/>
    <dgm:cxn modelId="{8EC6B0EF-164E-4F31-B061-D569A33D7714}" type="presOf" srcId="{F711DE47-CCB3-4F05-8451-1A0ECD147E3C}" destId="{46F256A4-6A87-4B2C-B908-3FEB58853F7B}" srcOrd="0" destOrd="0" presId="urn:microsoft.com/office/officeart/2009/3/layout/CircleRelationship"/>
    <dgm:cxn modelId="{FC337677-860F-4FBF-925B-59EF25FC29B2}" type="presParOf" srcId="{246AF26B-5F94-4E46-81DE-6067D0FF5572}" destId="{46F256A4-6A87-4B2C-B908-3FEB58853F7B}" srcOrd="0" destOrd="0" presId="urn:microsoft.com/office/officeart/2009/3/layout/CircleRelationship"/>
    <dgm:cxn modelId="{E29C0D0F-1F7E-4F7C-A4B6-ECCE1BD950F8}" type="presParOf" srcId="{246AF26B-5F94-4E46-81DE-6067D0FF5572}" destId="{206D31E9-8F9A-447E-93F0-495D4E86BD4D}" srcOrd="1" destOrd="0" presId="urn:microsoft.com/office/officeart/2009/3/layout/CircleRelationship"/>
    <dgm:cxn modelId="{BFB59F87-C18A-4D5F-85D4-2AD91E5503E9}" type="presParOf" srcId="{246AF26B-5F94-4E46-81DE-6067D0FF5572}" destId="{E8522709-1AFB-4D47-BE7D-E40A1D04C010}" srcOrd="2" destOrd="0" presId="urn:microsoft.com/office/officeart/2009/3/layout/CircleRelationship"/>
    <dgm:cxn modelId="{9FCF30AB-E83E-440E-A85E-4C9981DD8A37}" type="presParOf" srcId="{246AF26B-5F94-4E46-81DE-6067D0FF5572}" destId="{20103857-00C6-4ADA-B7D1-A27DFE12BA38}" srcOrd="3" destOrd="0" presId="urn:microsoft.com/office/officeart/2009/3/layout/CircleRelationship"/>
    <dgm:cxn modelId="{DED8AA87-54C7-4730-BFEA-9A55D3ADDFD4}" type="presParOf" srcId="{246AF26B-5F94-4E46-81DE-6067D0FF5572}" destId="{58F474A4-838E-4A25-9FBD-2F9DCA398F03}" srcOrd="4" destOrd="0" presId="urn:microsoft.com/office/officeart/2009/3/layout/CircleRelationship"/>
    <dgm:cxn modelId="{A6ED899B-402F-4729-B2AB-30C51D941BA2}" type="presParOf" srcId="{246AF26B-5F94-4E46-81DE-6067D0FF5572}" destId="{F0CF1DE8-FCB4-4296-9791-797267A84C6B}" srcOrd="5" destOrd="0" presId="urn:microsoft.com/office/officeart/2009/3/layout/CircleRelationship"/>
    <dgm:cxn modelId="{F53AFE30-5606-4291-A892-4D86D1576916}" type="presParOf" srcId="{246AF26B-5F94-4E46-81DE-6067D0FF5572}" destId="{98963374-512C-49FE-9651-3D586C69D901}" srcOrd="6" destOrd="0" presId="urn:microsoft.com/office/officeart/2009/3/layout/CircleRelationship"/>
    <dgm:cxn modelId="{3502076B-0629-407A-93D1-0D007B50D2B7}" type="presParOf" srcId="{246AF26B-5F94-4E46-81DE-6067D0FF5572}" destId="{A27B4648-D91F-45AC-9806-03C41379935E}" srcOrd="7" destOrd="0" presId="urn:microsoft.com/office/officeart/2009/3/layout/CircleRelationship"/>
    <dgm:cxn modelId="{B22057D1-04CF-442A-8609-DB6F9B092F1C}" type="presParOf" srcId="{246AF26B-5F94-4E46-81DE-6067D0FF5572}" destId="{DA8A8F01-4BED-435E-A083-0195BA76F9B7}" srcOrd="8" destOrd="0" presId="urn:microsoft.com/office/officeart/2009/3/layout/CircleRelationship"/>
    <dgm:cxn modelId="{39555F4D-EB0B-4F6A-B82B-F65D3B989185}" type="presParOf" srcId="{DA8A8F01-4BED-435E-A083-0195BA76F9B7}" destId="{FF6865D2-B839-47E2-A181-1CAACDFD5597}" srcOrd="0" destOrd="0" presId="urn:microsoft.com/office/officeart/2009/3/layout/CircleRelationship"/>
    <dgm:cxn modelId="{D0379B9C-C52F-46A1-9389-9246D0D095DB}" type="presParOf" srcId="{246AF26B-5F94-4E46-81DE-6067D0FF5572}" destId="{64DD2DFF-9B40-4407-BE18-37D7FFEE4FAE}" srcOrd="9" destOrd="0" presId="urn:microsoft.com/office/officeart/2009/3/layout/CircleRelationship"/>
    <dgm:cxn modelId="{8BE95BDF-5F35-40BB-B4CB-52E33DA09D74}" type="presParOf" srcId="{64DD2DFF-9B40-4407-BE18-37D7FFEE4FAE}" destId="{EAEC1D8B-453C-41A1-B973-547CD53D9CAD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006114" cy="5416807"/>
        <a:chOff x="0" y="0"/>
        <a:chExt cx="9006114" cy="5416807"/>
      </a:xfrm>
    </dsp:grpSpPr>
    <dsp:sp modelId="{174C406B-FA15-46BB-8DF6-61A2BE2CDE23}">
      <dsp:nvSpPr>
        <dsp:cNvPr id="3" name="椭圆 2"/>
        <dsp:cNvSpPr/>
      </dsp:nvSpPr>
      <dsp:spPr bwMode="white">
        <a:xfrm>
          <a:off x="3799180" y="2108952"/>
          <a:ext cx="1407754" cy="1407754"/>
        </a:xfrm>
        <a:prstGeom prst="ellipse">
          <a:avLst/>
        </a:prstGeom>
        <a:solidFill>
          <a:schemeClr val="accent6">
            <a:lumMod val="5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bg1"/>
              </a:solidFill>
            </a:rPr>
            <a:t>实现目标</a:t>
          </a:r>
          <a:r>
            <a:rPr lang="en-US" altLang="zh-CN" b="1" dirty="0">
              <a:solidFill>
                <a:schemeClr val="bg1"/>
              </a:solidFill>
            </a:rPr>
            <a:t>/</a:t>
          </a:r>
          <a:r>
            <a:rPr lang="zh-CN" altLang="en-US" b="1" dirty="0">
              <a:solidFill>
                <a:schemeClr val="bg1"/>
              </a:solidFill>
            </a:rPr>
            <a:t>解决问题</a:t>
          </a:r>
        </a:p>
      </dsp:txBody>
      <dsp:txXfrm>
        <a:off x="3799180" y="2108952"/>
        <a:ext cx="1407754" cy="1407754"/>
      </dsp:txXfrm>
    </dsp:sp>
    <dsp:sp modelId="{F2106630-4EE0-4484-90C4-50F7C8887933}">
      <dsp:nvSpPr>
        <dsp:cNvPr id="4" name="右箭头 3"/>
        <dsp:cNvSpPr/>
      </dsp:nvSpPr>
      <dsp:spPr bwMode="white">
        <a:xfrm rot="16199999">
          <a:off x="4317239" y="1519035"/>
          <a:ext cx="371635" cy="478636"/>
        </a:xfrm>
        <a:prstGeom prst="rightArrow">
          <a:avLst>
            <a:gd name="adj1" fmla="val 60000"/>
            <a:gd name="adj2" fmla="val 50000"/>
          </a:avLst>
        </a:prstGeom>
        <a:solidFill>
          <a:srgbClr val="C9E0CE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6199999">
        <a:off x="4317239" y="1519035"/>
        <a:ext cx="371635" cy="478636"/>
      </dsp:txXfrm>
    </dsp:sp>
    <dsp:sp modelId="{CD03C1D8-35AF-4EE5-9712-8059F019920E}">
      <dsp:nvSpPr>
        <dsp:cNvPr id="5" name="椭圆 4"/>
        <dsp:cNvSpPr/>
      </dsp:nvSpPr>
      <dsp:spPr bwMode="white">
        <a:xfrm>
          <a:off x="3799180" y="0"/>
          <a:ext cx="1407754" cy="140775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降低毒素</a:t>
          </a:r>
        </a:p>
      </dsp:txBody>
      <dsp:txXfrm>
        <a:off x="3799180" y="0"/>
        <a:ext cx="1407754" cy="1407754"/>
      </dsp:txXfrm>
    </dsp:sp>
    <dsp:sp modelId="{FE15ED78-8139-4F16-BD16-E91C2FF4E931}">
      <dsp:nvSpPr>
        <dsp:cNvPr id="6" name="右箭头 5"/>
        <dsp:cNvSpPr/>
      </dsp:nvSpPr>
      <dsp:spPr bwMode="white">
        <a:xfrm rot="-2314285">
          <a:off x="5141662" y="1916056"/>
          <a:ext cx="371635" cy="478636"/>
        </a:xfrm>
        <a:prstGeom prst="rightArrow">
          <a:avLst>
            <a:gd name="adj1" fmla="val 60000"/>
            <a:gd name="adj2" fmla="val 50000"/>
          </a:avLst>
        </a:prstGeom>
        <a:solidFill>
          <a:srgbClr val="C9E0CE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-2314285">
        <a:off x="5141662" y="1916056"/>
        <a:ext cx="371635" cy="478636"/>
      </dsp:txXfrm>
    </dsp:sp>
    <dsp:sp modelId="{9969AB42-EA53-45B6-829F-85C1CF71DAE2}">
      <dsp:nvSpPr>
        <dsp:cNvPr id="7" name="椭圆 6"/>
        <dsp:cNvSpPr/>
      </dsp:nvSpPr>
      <dsp:spPr bwMode="white">
        <a:xfrm>
          <a:off x="5448025" y="794042"/>
          <a:ext cx="1407754" cy="140775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>
                  <a:lumMod val="75000"/>
                  <a:lumOff val="25000"/>
                </a:schemeClr>
              </a:solidFill>
            </a:rPr>
            <a:t>膳食纤维等</a:t>
          </a:r>
          <a:endParaRPr lang="en-US" altLang="zh-CN" b="1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448025" y="794042"/>
        <a:ext cx="1407754" cy="1407754"/>
      </dsp:txXfrm>
    </dsp:sp>
    <dsp:sp modelId="{533317E6-82DD-4AB8-BCAE-B6A8DB5E417A}">
      <dsp:nvSpPr>
        <dsp:cNvPr id="8" name="右箭头 7"/>
        <dsp:cNvSpPr/>
      </dsp:nvSpPr>
      <dsp:spPr bwMode="white">
        <a:xfrm rot="771428">
          <a:off x="5345278" y="2808154"/>
          <a:ext cx="371635" cy="478636"/>
        </a:xfrm>
        <a:prstGeom prst="rightArrow">
          <a:avLst>
            <a:gd name="adj1" fmla="val 60000"/>
            <a:gd name="adj2" fmla="val 50000"/>
          </a:avLst>
        </a:prstGeom>
        <a:solidFill>
          <a:srgbClr val="C9E0CE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771428">
        <a:off x="5345278" y="2808154"/>
        <a:ext cx="371635" cy="478636"/>
      </dsp:txXfrm>
    </dsp:sp>
    <dsp:sp modelId="{3443193A-2DF4-4DC8-B0C7-804C52C16696}">
      <dsp:nvSpPr>
        <dsp:cNvPr id="9" name="椭圆 8"/>
        <dsp:cNvSpPr/>
      </dsp:nvSpPr>
      <dsp:spPr bwMode="white">
        <a:xfrm>
          <a:off x="5855257" y="2578238"/>
          <a:ext cx="1407754" cy="140775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>
                  <a:lumMod val="75000"/>
                  <a:lumOff val="25000"/>
                </a:schemeClr>
              </a:solidFill>
            </a:rPr>
            <a:t>益生元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855257" y="2578238"/>
        <a:ext cx="1407754" cy="1407754"/>
      </dsp:txXfrm>
    </dsp:sp>
    <dsp:sp modelId="{6ACDF67A-BA10-48CB-AC5A-65ECDE89B41C}">
      <dsp:nvSpPr>
        <dsp:cNvPr id="10" name="右箭头 9"/>
        <dsp:cNvSpPr/>
      </dsp:nvSpPr>
      <dsp:spPr bwMode="white">
        <a:xfrm rot="3857142">
          <a:off x="4774760" y="3523562"/>
          <a:ext cx="371635" cy="478636"/>
        </a:xfrm>
        <a:prstGeom prst="rightArrow">
          <a:avLst>
            <a:gd name="adj1" fmla="val 60000"/>
            <a:gd name="adj2" fmla="val 50000"/>
          </a:avLst>
        </a:prstGeom>
        <a:solidFill>
          <a:srgbClr val="C9E0CE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3857142">
        <a:off x="4774760" y="3523562"/>
        <a:ext cx="371635" cy="478636"/>
      </dsp:txXfrm>
    </dsp:sp>
    <dsp:sp modelId="{5536A161-F9DC-43D9-97C1-0DC739D9A9C0}">
      <dsp:nvSpPr>
        <dsp:cNvPr id="11" name="椭圆 10"/>
        <dsp:cNvSpPr/>
      </dsp:nvSpPr>
      <dsp:spPr bwMode="white">
        <a:xfrm>
          <a:off x="4714220" y="4009053"/>
          <a:ext cx="1407754" cy="140775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>
              <a:solidFill>
                <a:schemeClr val="tx1">
                  <a:lumMod val="75000"/>
                  <a:lumOff val="25000"/>
                </a:schemeClr>
              </a:solidFill>
            </a:rPr>
            <a:t>酶制剂</a:t>
          </a:r>
          <a:endParaRPr lang="zh-CN" alt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4714220" y="4009053"/>
        <a:ext cx="1407754" cy="1407754"/>
      </dsp:txXfrm>
    </dsp:sp>
    <dsp:sp modelId="{E3A35886-25E9-468D-98F7-2EAE7BF04B0E}">
      <dsp:nvSpPr>
        <dsp:cNvPr id="12" name="右箭头 11"/>
        <dsp:cNvSpPr/>
      </dsp:nvSpPr>
      <dsp:spPr bwMode="white">
        <a:xfrm rot="6942857">
          <a:off x="3859719" y="3523562"/>
          <a:ext cx="371635" cy="478636"/>
        </a:xfrm>
        <a:prstGeom prst="rightArrow">
          <a:avLst>
            <a:gd name="adj1" fmla="val 60000"/>
            <a:gd name="adj2" fmla="val 50000"/>
          </a:avLst>
        </a:prstGeom>
        <a:solidFill>
          <a:srgbClr val="C9E0CE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6942857">
        <a:off x="3859719" y="3523562"/>
        <a:ext cx="371635" cy="478636"/>
      </dsp:txXfrm>
    </dsp:sp>
    <dsp:sp modelId="{1CBD4B69-E5E5-41FF-91AF-8ECA52C6FA64}">
      <dsp:nvSpPr>
        <dsp:cNvPr id="13" name="椭圆 12"/>
        <dsp:cNvSpPr/>
      </dsp:nvSpPr>
      <dsp:spPr bwMode="white">
        <a:xfrm>
          <a:off x="2884140" y="4009053"/>
          <a:ext cx="1407754" cy="140775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生产益生菌</a:t>
          </a:r>
        </a:p>
      </dsp:txBody>
      <dsp:txXfrm>
        <a:off x="2884140" y="4009053"/>
        <a:ext cx="1407754" cy="1407754"/>
      </dsp:txXfrm>
    </dsp:sp>
    <dsp:sp modelId="{227910E6-4669-4387-A1A5-03C4B00ABFE6}">
      <dsp:nvSpPr>
        <dsp:cNvPr id="14" name="右箭头 13"/>
        <dsp:cNvSpPr/>
      </dsp:nvSpPr>
      <dsp:spPr bwMode="white">
        <a:xfrm rot="10028571">
          <a:off x="3289201" y="2808154"/>
          <a:ext cx="371635" cy="478636"/>
        </a:xfrm>
        <a:prstGeom prst="rightArrow">
          <a:avLst>
            <a:gd name="adj1" fmla="val 60000"/>
            <a:gd name="adj2" fmla="val 50000"/>
          </a:avLst>
        </a:prstGeom>
        <a:solidFill>
          <a:srgbClr val="C9E0CE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0028571">
        <a:off x="3289201" y="2808154"/>
        <a:ext cx="371635" cy="478636"/>
      </dsp:txXfrm>
    </dsp:sp>
    <dsp:sp modelId="{C6F6C304-E879-4701-A76D-35940364AA4A}">
      <dsp:nvSpPr>
        <dsp:cNvPr id="15" name="椭圆 14"/>
        <dsp:cNvSpPr/>
      </dsp:nvSpPr>
      <dsp:spPr bwMode="white">
        <a:xfrm>
          <a:off x="1743103" y="2578238"/>
          <a:ext cx="1407754" cy="140775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植酸磷转化为有效磷</a:t>
          </a:r>
        </a:p>
      </dsp:txBody>
      <dsp:txXfrm>
        <a:off x="1743103" y="2578238"/>
        <a:ext cx="1407754" cy="1407754"/>
      </dsp:txXfrm>
    </dsp:sp>
    <dsp:sp modelId="{87D87083-D2A5-49BD-A022-D25E9F4E4E73}">
      <dsp:nvSpPr>
        <dsp:cNvPr id="16" name="右箭头 15"/>
        <dsp:cNvSpPr/>
      </dsp:nvSpPr>
      <dsp:spPr bwMode="white">
        <a:xfrm rot="13114285">
          <a:off x="3492817" y="1916056"/>
          <a:ext cx="371635" cy="478636"/>
        </a:xfrm>
        <a:prstGeom prst="rightArrow">
          <a:avLst>
            <a:gd name="adj1" fmla="val 60000"/>
            <a:gd name="adj2" fmla="val 50000"/>
          </a:avLst>
        </a:prstGeom>
        <a:solidFill>
          <a:srgbClr val="C9E0CE"/>
        </a:solidFill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0" tIns="0" rIns="0" bIns="0" anchor="ctr"/>
        <a:lstStyle>
          <a:lvl1pPr algn="ctr">
            <a:defRPr sz="1800"/>
          </a:lvl1pPr>
          <a:lvl2pPr marL="114300" indent="-114300" algn="ctr">
            <a:defRPr sz="1400"/>
          </a:lvl2pPr>
          <a:lvl3pPr marL="228600" indent="-114300" algn="ctr">
            <a:defRPr sz="1400"/>
          </a:lvl3pPr>
          <a:lvl4pPr marL="342900" indent="-114300" algn="ctr">
            <a:defRPr sz="1400"/>
          </a:lvl4pPr>
          <a:lvl5pPr marL="457200" indent="-114300" algn="ctr">
            <a:defRPr sz="1400"/>
          </a:lvl5pPr>
          <a:lvl6pPr marL="571500" indent="-114300" algn="ctr">
            <a:defRPr sz="1400"/>
          </a:lvl6pPr>
          <a:lvl7pPr marL="685800" indent="-114300" algn="ctr">
            <a:defRPr sz="1400"/>
          </a:lvl7pPr>
          <a:lvl8pPr marL="800100" indent="-114300" algn="ctr">
            <a:defRPr sz="1400"/>
          </a:lvl8pPr>
          <a:lvl9pPr marL="914400" indent="-114300" algn="ctr">
            <a:defRPr sz="1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/>
        </a:p>
      </dsp:txBody>
      <dsp:txXfrm rot="13114285">
        <a:off x="3492817" y="1916056"/>
        <a:ext cx="371635" cy="478636"/>
      </dsp:txXfrm>
    </dsp:sp>
    <dsp:sp modelId="{22B466DC-D81E-4310-A708-1E2DE5C5D34A}">
      <dsp:nvSpPr>
        <dsp:cNvPr id="17" name="椭圆 16"/>
        <dsp:cNvSpPr/>
      </dsp:nvSpPr>
      <dsp:spPr bwMode="white">
        <a:xfrm>
          <a:off x="2150335" y="794042"/>
          <a:ext cx="1407754" cy="140775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>
              <a:solidFill>
                <a:schemeClr val="tx1">
                  <a:lumMod val="75000"/>
                  <a:lumOff val="25000"/>
                </a:schemeClr>
              </a:solidFill>
            </a:rPr>
            <a:t>分解非淀粉多糖</a:t>
          </a:r>
        </a:p>
      </dsp:txBody>
      <dsp:txXfrm>
        <a:off x="2150335" y="794042"/>
        <a:ext cx="1407754" cy="14077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3790009" cy="3037840"/>
        <a:chOff x="0" y="0"/>
        <a:chExt cx="3790009" cy="3037840"/>
      </a:xfrm>
    </dsp:grpSpPr>
    <dsp:sp modelId="{46F256A4-6A87-4B2C-B908-3FEB58853F7B}">
      <dsp:nvSpPr>
        <dsp:cNvPr id="3" name="椭圆 2"/>
        <dsp:cNvSpPr/>
      </dsp:nvSpPr>
      <dsp:spPr bwMode="white">
        <a:xfrm>
          <a:off x="649596" y="127967"/>
          <a:ext cx="2600325" cy="260039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6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乙醇</a:t>
          </a:r>
        </a:p>
      </dsp:txBody>
      <dsp:txXfrm>
        <a:off x="649596" y="127967"/>
        <a:ext cx="2600325" cy="2600391"/>
      </dsp:txXfrm>
    </dsp:sp>
    <dsp:sp modelId="{206D31E9-8F9A-447E-93F0-495D4E86BD4D}">
      <dsp:nvSpPr>
        <dsp:cNvPr id="4" name="椭圆 3"/>
        <dsp:cNvSpPr/>
      </dsp:nvSpPr>
      <dsp:spPr bwMode="white">
        <a:xfrm>
          <a:off x="2498767" y="0"/>
          <a:ext cx="289178" cy="28920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498767" y="0"/>
        <a:ext cx="289178" cy="289202"/>
      </dsp:txXfrm>
    </dsp:sp>
    <dsp:sp modelId="{E8522709-1AFB-4D47-BE7D-E40A1D04C010}">
      <dsp:nvSpPr>
        <dsp:cNvPr id="5" name="椭圆 4"/>
        <dsp:cNvSpPr/>
      </dsp:nvSpPr>
      <dsp:spPr bwMode="white">
        <a:xfrm>
          <a:off x="1814291" y="2525660"/>
          <a:ext cx="209588" cy="20961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50000"/>
            <a:hueOff val="80000"/>
            <a:satOff val="-3572"/>
            <a:lumOff val="97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14291" y="2525660"/>
        <a:ext cx="209588" cy="209611"/>
      </dsp:txXfrm>
    </dsp:sp>
    <dsp:sp modelId="{20103857-00C6-4ADA-B7D1-A27DFE12BA38}">
      <dsp:nvSpPr>
        <dsp:cNvPr id="6" name="椭圆 5"/>
        <dsp:cNvSpPr/>
      </dsp:nvSpPr>
      <dsp:spPr bwMode="white">
        <a:xfrm>
          <a:off x="794995" y="840389"/>
          <a:ext cx="209588" cy="20961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50000"/>
            <a:hueOff val="160000"/>
            <a:satOff val="-7145"/>
            <a:lumOff val="1952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794995" y="840389"/>
        <a:ext cx="209588" cy="209611"/>
      </dsp:txXfrm>
    </dsp:sp>
    <dsp:sp modelId="{58F474A4-838E-4A25-9FBD-2F9DCA398F03}">
      <dsp:nvSpPr>
        <dsp:cNvPr id="7" name="椭圆 6"/>
        <dsp:cNvSpPr/>
      </dsp:nvSpPr>
      <dsp:spPr bwMode="white">
        <a:xfrm>
          <a:off x="2780744" y="2748638"/>
          <a:ext cx="289178" cy="28920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50000"/>
            <a:hueOff val="240000"/>
            <a:satOff val="-10718"/>
            <a:lumOff val="2928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780744" y="2748638"/>
        <a:ext cx="289178" cy="289202"/>
      </dsp:txXfrm>
    </dsp:sp>
    <dsp:sp modelId="{F0CF1DE8-FCB4-4296-9791-797267A84C6B}">
      <dsp:nvSpPr>
        <dsp:cNvPr id="8" name="椭圆 7"/>
        <dsp:cNvSpPr/>
      </dsp:nvSpPr>
      <dsp:spPr bwMode="white">
        <a:xfrm>
          <a:off x="1873415" y="411020"/>
          <a:ext cx="209588" cy="20961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shade val="50000"/>
            <a:hueOff val="320000"/>
            <a:satOff val="-14291"/>
            <a:lumOff val="39041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873415" y="411020"/>
        <a:ext cx="209588" cy="209611"/>
      </dsp:txXfrm>
    </dsp:sp>
    <dsp:sp modelId="{98963374-512C-49FE-9651-3D586C69D901}">
      <dsp:nvSpPr>
        <dsp:cNvPr id="9" name="椭圆 8"/>
        <dsp:cNvSpPr/>
      </dsp:nvSpPr>
      <dsp:spPr bwMode="white">
        <a:xfrm>
          <a:off x="1213575" y="1610055"/>
          <a:ext cx="209588" cy="20961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tint val="55000"/>
            <a:hueOff val="-40000"/>
            <a:satOff val="1786"/>
            <a:lumOff val="-4879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213575" y="1610055"/>
        <a:ext cx="209588" cy="209611"/>
      </dsp:txXfrm>
    </dsp:sp>
    <dsp:sp modelId="{A27B4648-D91F-45AC-9806-03C41379935E}">
      <dsp:nvSpPr>
        <dsp:cNvPr id="10" name="椭圆 9"/>
        <dsp:cNvSpPr/>
      </dsp:nvSpPr>
      <dsp:spPr bwMode="white">
        <a:xfrm>
          <a:off x="3065365" y="888711"/>
          <a:ext cx="1057034" cy="1056865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tint val="55000"/>
            <a:hueOff val="-120000"/>
            <a:satOff val="5359"/>
            <a:lumOff val="-1464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83820" tIns="83820" rIns="83820" bIns="83820" anchor="ctr"/>
        <a:lstStyle>
          <a:lvl1pPr algn="ctr">
            <a:defRPr sz="2200"/>
          </a:lvl1pPr>
          <a:lvl2pPr marL="171450" indent="-171450" algn="ctr">
            <a:defRPr sz="1700"/>
          </a:lvl2pPr>
          <a:lvl3pPr marL="342900" indent="-171450" algn="ctr">
            <a:defRPr sz="1700"/>
          </a:lvl3pPr>
          <a:lvl4pPr marL="514350" indent="-171450" algn="ctr">
            <a:defRPr sz="1700"/>
          </a:lvl4pPr>
          <a:lvl5pPr marL="685800" indent="-171450" algn="ctr">
            <a:defRPr sz="1700"/>
          </a:lvl5pPr>
          <a:lvl6pPr marL="857250" indent="-171450" algn="ctr">
            <a:defRPr sz="1700"/>
          </a:lvl6pPr>
          <a:lvl7pPr marL="1028700" indent="-171450" algn="ctr">
            <a:defRPr sz="1700"/>
          </a:lvl7pPr>
          <a:lvl8pPr marL="1200150" indent="-171450" algn="ctr">
            <a:defRPr sz="1700"/>
          </a:lvl8pPr>
          <a:lvl9pPr marL="1371600" indent="-171450" algn="ctr">
            <a:defRPr sz="1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酒糟</a:t>
          </a:r>
        </a:p>
      </dsp:txBody>
      <dsp:txXfrm>
        <a:off x="3065365" y="888711"/>
        <a:ext cx="1057034" cy="1056865"/>
      </dsp:txXfrm>
    </dsp:sp>
    <dsp:sp modelId="{FF6865D2-B839-47E2-A181-1CAACDFD5597}">
      <dsp:nvSpPr>
        <dsp:cNvPr id="11" name="椭圆 10"/>
        <dsp:cNvSpPr/>
      </dsp:nvSpPr>
      <dsp:spPr bwMode="white">
        <a:xfrm>
          <a:off x="2206178" y="420133"/>
          <a:ext cx="289178" cy="28920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tint val="55000"/>
            <a:hueOff val="-200000"/>
            <a:satOff val="8932"/>
            <a:lumOff val="-2440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2206178" y="420133"/>
        <a:ext cx="289178" cy="289202"/>
      </dsp:txXfrm>
    </dsp:sp>
    <dsp:sp modelId="{EAEC1D8B-453C-41A1-B973-547CD53D9CAD}">
      <dsp:nvSpPr>
        <dsp:cNvPr id="12" name="椭圆 11"/>
        <dsp:cNvSpPr/>
      </dsp:nvSpPr>
      <dsp:spPr bwMode="white">
        <a:xfrm>
          <a:off x="301699" y="1954546"/>
          <a:ext cx="523021" cy="522812"/>
        </a:xfrm>
        <a:prstGeom prst="ellipse">
          <a:avLst/>
        </a:prstGeom>
      </dsp:spPr>
      <dsp:style>
        <a:lnRef idx="2">
          <a:schemeClr val="lt1"/>
        </a:lnRef>
        <a:fillRef idx="1">
          <a:schemeClr val="accent6">
            <a:tint val="55000"/>
            <a:hueOff val="-280000"/>
            <a:satOff val="12505"/>
            <a:lumOff val="-3416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01699" y="1954546"/>
        <a:ext cx="523021" cy="522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4314E-3081-45CB-8B71-5962A22499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4314E-3081-45CB-8B71-5962A22499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4" y="11896"/>
            <a:ext cx="12168671" cy="683420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873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dist="50800" dir="5400000" algn="ctr" rotWithShape="0">
              <a:srgbClr val="115CA7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485775" y="234596"/>
            <a:ext cx="8875041" cy="480131"/>
          </a:xfrm>
        </p:spPr>
        <p:txBody>
          <a:bodyPr wrap="square" anchor="ctr">
            <a:spAutoFit/>
          </a:bodyPr>
          <a:lstStyle>
            <a:lvl1pPr>
              <a:defRPr lang="zh-CN" altLang="en-US" sz="2800" b="1" dirty="0">
                <a:gradFill>
                  <a:gsLst>
                    <a:gs pos="2100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effectLst>
                  <a:outerShdw blurRad="38100" dist="63500" dir="2700000" algn="tl">
                    <a:srgbClr val="000000">
                      <a:alpha val="9000"/>
                    </a:srgbClr>
                  </a:outerShdw>
                </a:effectLst>
                <a:latin typeface="DIN Black" pitchFamily="50" charset="0"/>
                <a:ea typeface="+mn-ea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椭圆 9"/>
          <p:cNvSpPr/>
          <p:nvPr userDrawn="1"/>
        </p:nvSpPr>
        <p:spPr>
          <a:xfrm>
            <a:off x="190500" y="269357"/>
            <a:ext cx="245510" cy="245510"/>
          </a:xfrm>
          <a:prstGeom prst="ellipse">
            <a:avLst/>
          </a:prstGeom>
          <a:gradFill>
            <a:gsLst>
              <a:gs pos="23000">
                <a:schemeClr val="accent1"/>
              </a:gs>
              <a:gs pos="63000">
                <a:schemeClr val="accent1">
                  <a:lumMod val="69000"/>
                  <a:lumOff val="31000"/>
                </a:schemeClr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  <a:effectLst>
            <a:outerShdw blurRad="190500" dist="50800" dir="5400000" algn="ctr" rotWithShape="0">
              <a:srgbClr val="3AB7E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42261" y="541359"/>
            <a:ext cx="105414" cy="105414"/>
          </a:xfrm>
          <a:prstGeom prst="ellipse">
            <a:avLst/>
          </a:prstGeom>
          <a:gradFill>
            <a:gsLst>
              <a:gs pos="23000">
                <a:schemeClr val="accent1"/>
              </a:gs>
              <a:gs pos="63000">
                <a:schemeClr val="accent1">
                  <a:lumMod val="69000"/>
                  <a:lumOff val="31000"/>
                </a:schemeClr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  <a:effectLst>
            <a:outerShdw blurRad="190500" dist="50800" dir="5400000" algn="ctr" rotWithShape="0">
              <a:srgbClr val="3AB7E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01289" y="269357"/>
            <a:ext cx="1717013" cy="480131"/>
            <a:chOff x="16549" y="403"/>
            <a:chExt cx="1770" cy="486"/>
          </a:xfrm>
        </p:grpSpPr>
        <p:pic>
          <p:nvPicPr>
            <p:cNvPr id="3" name="object 9"/>
            <p:cNvPicPr/>
            <p:nvPr>
              <p:custDataLst>
                <p:tags r:id="rId3"/>
              </p:custDataLst>
            </p:nvPr>
          </p:nvPicPr>
          <p:blipFill>
            <a:blip r:embed="rId4" cstate="print"/>
            <a:srcRect l="17326" t="2652" r="16415" b="47062"/>
            <a:stretch>
              <a:fillRect/>
            </a:stretch>
          </p:blipFill>
          <p:spPr>
            <a:xfrm>
              <a:off x="16549" y="413"/>
              <a:ext cx="721" cy="462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17125" y="403"/>
              <a:ext cx="1194" cy="486"/>
              <a:chOff x="17145" y="283"/>
              <a:chExt cx="1704" cy="693"/>
            </a:xfrm>
          </p:grpSpPr>
          <p:pic>
            <p:nvPicPr>
              <p:cNvPr id="5" name="object 9"/>
              <p:cNvPicPr/>
              <p:nvPr>
                <p:custDataLst>
                  <p:tags r:id="rId5"/>
                </p:custDataLst>
              </p:nvPr>
            </p:nvPicPr>
            <p:blipFill>
              <a:blip r:embed="rId4" cstate="print"/>
              <a:srcRect t="52002" b="19345"/>
              <a:stretch>
                <a:fillRect/>
              </a:stretch>
            </p:blipFill>
            <p:spPr>
              <a:xfrm>
                <a:off x="17145" y="283"/>
                <a:ext cx="1704" cy="417"/>
              </a:xfrm>
              <a:prstGeom prst="rect">
                <a:avLst/>
              </a:prstGeom>
            </p:spPr>
          </p:pic>
          <p:pic>
            <p:nvPicPr>
              <p:cNvPr id="9" name="object 9"/>
              <p:cNvPicPr/>
              <p:nvPr>
                <p:custDataLst>
                  <p:tags r:id="rId6"/>
                </p:custDataLst>
              </p:nvPr>
            </p:nvPicPr>
            <p:blipFill>
              <a:blip r:embed="rId4" cstate="print"/>
              <a:srcRect l="18012" t="80395" r="19752" b="6464"/>
              <a:stretch>
                <a:fillRect/>
              </a:stretch>
            </p:blipFill>
            <p:spPr>
              <a:xfrm>
                <a:off x="17231" y="700"/>
                <a:ext cx="1532" cy="276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tags" Target="../tags/tag9.xml"/><Relationship Id="rId3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image" Target="../media/image15.png"/><Relationship Id="rId3" Type="http://schemas.openxmlformats.org/officeDocument/2006/relationships/tags" Target="../tags/tag30.xml"/><Relationship Id="rId2" Type="http://schemas.openxmlformats.org/officeDocument/2006/relationships/image" Target="../media/image14.png"/><Relationship Id="rId1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17.png"/><Relationship Id="rId3" Type="http://schemas.openxmlformats.org/officeDocument/2006/relationships/tags" Target="../tags/tag33.xml"/><Relationship Id="rId2" Type="http://schemas.openxmlformats.org/officeDocument/2006/relationships/image" Target="../media/image16.pn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image" Target="../media/image20.png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48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4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3" Type="http://schemas.openxmlformats.org/officeDocument/2006/relationships/slideLayout" Target="../slideLayouts/slideLayout3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tags" Target="../tags/tag50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image" Target="../media/image26.jpeg"/><Relationship Id="rId1" Type="http://schemas.openxmlformats.org/officeDocument/2006/relationships/tags" Target="../tags/tag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7.xml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77.xml"/><Relationship Id="rId1" Type="http://schemas.openxmlformats.org/officeDocument/2006/relationships/tags" Target="../tags/tag68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image" Target="../media/image34.png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image" Target="../media/image33.pn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9" Type="http://schemas.openxmlformats.org/officeDocument/2006/relationships/tags" Target="../tags/tag110.xml"/><Relationship Id="rId18" Type="http://schemas.openxmlformats.org/officeDocument/2006/relationships/tags" Target="../tags/tag109.xml"/><Relationship Id="rId17" Type="http://schemas.openxmlformats.org/officeDocument/2006/relationships/tags" Target="../tags/tag108.xml"/><Relationship Id="rId16" Type="http://schemas.openxmlformats.org/officeDocument/2006/relationships/tags" Target="../tags/tag107.xml"/><Relationship Id="rId15" Type="http://schemas.openxmlformats.org/officeDocument/2006/relationships/tags" Target="../tags/tag106.xml"/><Relationship Id="rId14" Type="http://schemas.openxmlformats.org/officeDocument/2006/relationships/tags" Target="../tags/tag105.xml"/><Relationship Id="rId13" Type="http://schemas.openxmlformats.org/officeDocument/2006/relationships/tags" Target="../tags/tag104.xml"/><Relationship Id="rId12" Type="http://schemas.openxmlformats.org/officeDocument/2006/relationships/tags" Target="../tags/tag103.xml"/><Relationship Id="rId11" Type="http://schemas.openxmlformats.org/officeDocument/2006/relationships/tags" Target="../tags/tag102.xml"/><Relationship Id="rId10" Type="http://schemas.openxmlformats.org/officeDocument/2006/relationships/tags" Target="../tags/tag101.xml"/><Relationship Id="rId1" Type="http://schemas.openxmlformats.org/officeDocument/2006/relationships/tags" Target="../tags/tag9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1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tags" Target="../tags/tag119.xml"/><Relationship Id="rId7" Type="http://schemas.openxmlformats.org/officeDocument/2006/relationships/tags" Target="../tags/tag118.xml"/><Relationship Id="rId6" Type="http://schemas.openxmlformats.org/officeDocument/2006/relationships/tags" Target="../tags/tag117.xml"/><Relationship Id="rId5" Type="http://schemas.openxmlformats.org/officeDocument/2006/relationships/tags" Target="../tags/tag116.xml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tags" Target="../tags/tag1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29.xml"/><Relationship Id="rId4" Type="http://schemas.openxmlformats.org/officeDocument/2006/relationships/image" Target="../media/image38.png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0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31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/>
          <p:nvPr/>
        </p:nvSpPr>
        <p:spPr>
          <a:xfrm>
            <a:off x="2001520" y="1773555"/>
            <a:ext cx="8641715" cy="12852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963420" indent="-1950720" algn="l" rtl="0" eaLnBrk="0">
              <a:lnSpc>
                <a:spcPct val="129000"/>
              </a:lnSpc>
            </a:pPr>
            <a:r>
              <a:rPr lang="en-US" altLang="zh-CN" sz="3200" b="1" kern="0" spc="0" dirty="0">
                <a:solidFill>
                  <a:srgbClr val="9F71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3200" b="1" kern="0" spc="0" dirty="0">
                <a:solidFill>
                  <a:srgbClr val="9F712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玉米深加工副产物的高值化饲用新路径</a:t>
            </a:r>
            <a:endParaRPr lang="zh-CN" sz="3200" dirty="0"/>
          </a:p>
        </p:txBody>
      </p:sp>
      <p:sp>
        <p:nvSpPr>
          <p:cNvPr id="6" name="textbox 6"/>
          <p:cNvSpPr/>
          <p:nvPr/>
        </p:nvSpPr>
        <p:spPr>
          <a:xfrm>
            <a:off x="3546827" y="4381299"/>
            <a:ext cx="5102225" cy="14071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878965" algn="l" rtl="0" eaLnBrk="0">
              <a:lnSpc>
                <a:spcPct val="91000"/>
              </a:lnSpc>
            </a:pPr>
            <a:r>
              <a:rPr lang="en-US"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梁运祥 </a:t>
            </a:r>
            <a:endParaRPr lang="en-US" altLang="en-US" sz="2000" dirty="0"/>
          </a:p>
          <a:p>
            <a:pPr marL="774700" algn="l" rtl="0" eaLnBrk="0">
              <a:lnSpc>
                <a:spcPct val="91000"/>
              </a:lnSpc>
              <a:spcBef>
                <a:spcPts val="695"/>
              </a:spcBef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华中农业大学生命科学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技术学院</a:t>
            </a:r>
            <a:endParaRPr lang="en-US" altLang="en-US" sz="2000" dirty="0"/>
          </a:p>
          <a:p>
            <a:pPr marL="12700" algn="l" rtl="0" eaLnBrk="0">
              <a:lnSpc>
                <a:spcPct val="91000"/>
              </a:lnSpc>
              <a:spcBef>
                <a:spcPts val="695"/>
              </a:spcBef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农业微生物学资源发掘与利用全国重</a:t>
            </a:r>
            <a:r>
              <a:rPr sz="20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点实验室</a:t>
            </a:r>
            <a:endParaRPr lang="en-US" altLang="en-US" sz="2000" dirty="0"/>
          </a:p>
          <a:p>
            <a:pPr marL="1191260" algn="l" rtl="0" eaLnBrk="0">
              <a:lnSpc>
                <a:spcPts val="2645"/>
              </a:lnSpc>
              <a:spcBef>
                <a:spcPts val="280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189711788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</a:t>
            </a:r>
            <a:r>
              <a:rPr sz="2000" b="1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(微信号)</a:t>
            </a:r>
            <a:endParaRPr lang="en-US" altLang="en-US" sz="2000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53995" y="3373671"/>
            <a:ext cx="7671327" cy="133382"/>
          </a:xfrm>
          <a:prstGeom prst="rect">
            <a:avLst/>
          </a:prstGeom>
        </p:spPr>
      </p:pic>
      <p:pic>
        <p:nvPicPr>
          <p:cNvPr id="2" name="图片 1" descr="/private/var/folders/ls/7sdhd6dn66b6kk2538z9cf6c0000gn/T/com.kingsoft.wpsoffice.mac/kaimatting/20230910165200/output_aiMatting_20230910165204.pngoutput_aiMatting_2023091016520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3247" b="31035"/>
          <a:stretch>
            <a:fillRect/>
          </a:stretch>
        </p:blipFill>
        <p:spPr>
          <a:xfrm>
            <a:off x="0" y="130922"/>
            <a:ext cx="3163169" cy="815482"/>
          </a:xfrm>
          <a:prstGeom prst="rect">
            <a:avLst/>
          </a:prstGeom>
          <a:ln>
            <a:noFill/>
          </a:ln>
        </p:spPr>
      </p:pic>
      <p:grpSp>
        <p:nvGrpSpPr>
          <p:cNvPr id="7" name="组合 6"/>
          <p:cNvGrpSpPr/>
          <p:nvPr/>
        </p:nvGrpSpPr>
        <p:grpSpPr>
          <a:xfrm>
            <a:off x="9702186" y="130922"/>
            <a:ext cx="2211190" cy="511657"/>
            <a:chOff x="5464" y="3278"/>
            <a:chExt cx="10806" cy="2502"/>
          </a:xfrm>
        </p:grpSpPr>
        <p:pic>
          <p:nvPicPr>
            <p:cNvPr id="11" name="图片 10" descr="柏尊logo棕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l="20024" t="6775" r="19979" b="51874"/>
            <a:stretch>
              <a:fillRect/>
            </a:stretch>
          </p:blipFill>
          <p:spPr>
            <a:xfrm>
              <a:off x="5464" y="3278"/>
              <a:ext cx="4260" cy="250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00" y="3557"/>
              <a:ext cx="6670" cy="2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5"/>
          <p:cNvGraphicFramePr>
            <a:graphicFrameLocks noGrp="1"/>
          </p:cNvGraphicFramePr>
          <p:nvPr/>
        </p:nvGraphicFramePr>
        <p:xfrm>
          <a:off x="426720" y="1484416"/>
          <a:ext cx="11338558" cy="456606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034937"/>
                <a:gridCol w="5234542"/>
                <a:gridCol w="4069079"/>
              </a:tblGrid>
              <a:tr h="45457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方法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C9E0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原理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C9E0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</a:rPr>
                        <a:t>特点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C9E0CE"/>
                    </a:solidFill>
                  </a:tcPr>
                </a:tc>
              </a:tr>
              <a:tr h="138843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物理法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/>
                        <a:t>通过超声波的空化效应、超声效应、微波的热效应使含硫键断裂，从而达到脱硫效果，目前主要用于煤炭、石油中硫的去除</a:t>
                      </a:r>
                      <a:endParaRPr lang="zh-CN" altLang="en-US" sz="1400" kern="1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操作安全、简单,可控性强；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需多次重复处理，脱硫效果有限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38026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化学法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ym typeface="+mn-ea"/>
                        </a:rPr>
                        <a:t>亚硫酸盐具有还原性，使用氧化剂可以使其变成低毒的硫酸盐。过氧化氢、臭氧等易分解的氧化剂是食品工业中常用的允许添加的氧化剂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操作简便，成本可控，应用最为广泛；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引入新物质，脱硫不彻底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13427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生物法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利用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</a:rPr>
                        <a:t>硫酸盐还原菌（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</a:rPr>
                        <a:t>SRB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</a:rPr>
                        <a:t>）可以产生亚硫酸盐还原酶，将亚硫酸盐进行还原，使含硫化合物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中的硫最终以H</a:t>
                      </a:r>
                      <a:r>
                        <a:rPr lang="zh-CN" altLang="en-US" sz="14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S的形式释放出来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成本低、绿色环保、应用范围广；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需要脱硫效率高，稳定的菌株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textbox 20"/>
          <p:cNvSpPr/>
          <p:nvPr/>
        </p:nvSpPr>
        <p:spPr>
          <a:xfrm>
            <a:off x="1813894" y="306449"/>
            <a:ext cx="8564211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玉米浆脱硫</a:t>
            </a:r>
            <a:endParaRPr 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050925"/>
            <a:ext cx="4457700" cy="33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05" y="1184275"/>
            <a:ext cx="4382770" cy="31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501775" y="4410710"/>
            <a:ext cx="462343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固定化硫酸盐还原菌对玉米浆的脱硫效果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6200140" y="4401185"/>
            <a:ext cx="545655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           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固定化硫酸盐还原菌群循环使用效果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20"/>
          <p:cNvSpPr/>
          <p:nvPr/>
        </p:nvSpPr>
        <p:spPr>
          <a:xfrm>
            <a:off x="1813894" y="306449"/>
            <a:ext cx="8564211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微生物细胞固定法玉米浆脱硫效果</a:t>
            </a:r>
            <a:endParaRPr 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1454" y="5115337"/>
            <a:ext cx="9529090" cy="111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不同浓度固定化细胞脱硫，玉米浆的亚硫酸盐含量从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90mg/100ml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降至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10mg/100ml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左右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200000"/>
              </a:lnSpc>
              <a:buClr>
                <a:schemeClr val="tx1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固定化细胞循环使用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次后，依然可以去除玉米浆中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55%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的亚硫酸盐</a:t>
            </a:r>
            <a:endParaRPr lang="zh-CN" altLang="en-US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75" y="1265474"/>
            <a:ext cx="4593590" cy="34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1264204"/>
            <a:ext cx="4604385" cy="346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2295022" y="4735004"/>
            <a:ext cx="2585538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小鼠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体重变化百分率   </a:t>
            </a:r>
            <a:endParaRPr lang="zh-CN" altLang="en-US" sz="1600" kern="1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8346503" y="4726481"/>
            <a:ext cx="19729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kern="100" dirty="0">
                <a:effectLst/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zh-CN" altLang="en-US" sz="1600" kern="100" dirty="0">
                <a:effectLst/>
                <a:latin typeface="微软雅黑" panose="020B0503020204020204" charset="-122"/>
                <a:ea typeface="微软雅黑" panose="020B0503020204020204" charset="-122"/>
              </a:rPr>
              <a:t>料重比</a:t>
            </a:r>
            <a:endParaRPr lang="zh-CN" altLang="en-US" sz="1600" kern="100" dirty="0"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1134109" y="5530422"/>
            <a:ext cx="992378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脱硫玉米浆对</a:t>
            </a:r>
            <a:r>
              <a:rPr lang="zh-CN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小鼠生长和增重没有明显影响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（参考国标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GB/T 21752-2008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textbox 20"/>
          <p:cNvSpPr/>
          <p:nvPr/>
        </p:nvSpPr>
        <p:spPr>
          <a:xfrm>
            <a:off x="1813894" y="306449"/>
            <a:ext cx="8564211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玉米浆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生物脱硫</a:t>
            </a: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安全性</a:t>
            </a:r>
            <a:endParaRPr 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textbox 20"/>
          <p:cNvSpPr/>
          <p:nvPr/>
        </p:nvSpPr>
        <p:spPr>
          <a:xfrm>
            <a:off x="1813894" y="306449"/>
            <a:ext cx="8564211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玉米蛋白粉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高与低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84469" y="2922675"/>
            <a:ext cx="1401288" cy="934154"/>
          </a:xfrm>
          <a:prstGeom prst="rect">
            <a:avLst/>
          </a:prstGeom>
          <a:solidFill>
            <a:srgbClr val="C9E0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粗蛋白质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以上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40680" y="1640613"/>
            <a:ext cx="1401288" cy="934154"/>
          </a:xfrm>
          <a:prstGeom prst="rect">
            <a:avLst/>
          </a:prstGeom>
          <a:solidFill>
            <a:srgbClr val="C9E0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醇溶蛋白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以上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40680" y="2922675"/>
            <a:ext cx="1401288" cy="934154"/>
          </a:xfrm>
          <a:prstGeom prst="rect">
            <a:avLst/>
          </a:prstGeom>
          <a:solidFill>
            <a:srgbClr val="C9E0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谷蛋白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以上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40680" y="4204737"/>
            <a:ext cx="1401288" cy="934154"/>
          </a:xfrm>
          <a:prstGeom prst="rect">
            <a:avLst/>
          </a:prstGeom>
          <a:solidFill>
            <a:srgbClr val="C9E0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球蛋白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清蛋白含量较少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96891" y="2203585"/>
            <a:ext cx="3261499" cy="934154"/>
          </a:xfrm>
          <a:prstGeom prst="rect">
            <a:avLst/>
          </a:prstGeom>
          <a:solidFill>
            <a:srgbClr val="C9E0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不溶于水，分子量大，消化性能差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8" name="连接符: 肘形 17"/>
          <p:cNvCxnSpPr>
            <a:stCxn id="5" idx="3"/>
            <a:endCxn id="9" idx="1"/>
          </p:cNvCxnSpPr>
          <p:nvPr/>
        </p:nvCxnSpPr>
        <p:spPr>
          <a:xfrm>
            <a:off x="4785757" y="3389752"/>
            <a:ext cx="1054923" cy="1282062"/>
          </a:xfrm>
          <a:prstGeom prst="bentConnector3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连接符: 肘形 20"/>
          <p:cNvCxnSpPr>
            <a:stCxn id="5" idx="3"/>
            <a:endCxn id="7" idx="1"/>
          </p:cNvCxnSpPr>
          <p:nvPr/>
        </p:nvCxnSpPr>
        <p:spPr>
          <a:xfrm flipV="1">
            <a:off x="4785757" y="2107690"/>
            <a:ext cx="1054923" cy="1282062"/>
          </a:xfrm>
          <a:prstGeom prst="bentConnector3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5" idx="3"/>
            <a:endCxn id="8" idx="1"/>
          </p:cNvCxnSpPr>
          <p:nvPr/>
        </p:nvCxnSpPr>
        <p:spPr>
          <a:xfrm>
            <a:off x="4785757" y="3389752"/>
            <a:ext cx="105492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肘形 29"/>
          <p:cNvCxnSpPr>
            <a:stCxn id="7" idx="3"/>
            <a:endCxn id="10" idx="1"/>
          </p:cNvCxnSpPr>
          <p:nvPr/>
        </p:nvCxnSpPr>
        <p:spPr>
          <a:xfrm>
            <a:off x="7241968" y="2107690"/>
            <a:ext cx="1054923" cy="562972"/>
          </a:xfrm>
          <a:prstGeom prst="bentConnector3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肘形 31"/>
          <p:cNvCxnSpPr>
            <a:stCxn id="8" idx="3"/>
            <a:endCxn id="10" idx="1"/>
          </p:cNvCxnSpPr>
          <p:nvPr/>
        </p:nvCxnSpPr>
        <p:spPr>
          <a:xfrm flipV="1">
            <a:off x="7241968" y="2670662"/>
            <a:ext cx="1054923" cy="719090"/>
          </a:xfrm>
          <a:prstGeom prst="bentConnector3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928258" y="2922675"/>
            <a:ext cx="1401288" cy="934154"/>
          </a:xfrm>
          <a:prstGeom prst="rect">
            <a:avLst/>
          </a:prstGeom>
          <a:solidFill>
            <a:srgbClr val="C9E0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玉米蛋白粉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直接箭头连接符 34"/>
          <p:cNvCxnSpPr>
            <a:stCxn id="33" idx="3"/>
            <a:endCxn id="5" idx="1"/>
          </p:cNvCxnSpPr>
          <p:nvPr/>
        </p:nvCxnSpPr>
        <p:spPr>
          <a:xfrm>
            <a:off x="2329546" y="3389752"/>
            <a:ext cx="1054923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928258" y="4493447"/>
            <a:ext cx="5763488" cy="1853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氨基酸结构不平衡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利用率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50%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左右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真菌毒素含量受原料玉米影响，一般与原料毒素含量相差不大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直接箭头连接符 36"/>
          <p:cNvCxnSpPr>
            <a:stCxn id="33" idx="2"/>
          </p:cNvCxnSpPr>
          <p:nvPr/>
        </p:nvCxnSpPr>
        <p:spPr>
          <a:xfrm>
            <a:off x="1628902" y="3856829"/>
            <a:ext cx="0" cy="93415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84057" y="1023696"/>
            <a:ext cx="36753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spc="100" dirty="0">
                <a:solidFill>
                  <a:srgbClr val="006D33"/>
                </a:solidFill>
                <a:latin typeface="微软雅黑" panose="020B0503020204020204" charset="-122"/>
                <a:ea typeface="微软雅黑" panose="020B0503020204020204" charset="-122"/>
              </a:rPr>
              <a:t>柏尊二段式酶解脱毒</a:t>
            </a:r>
            <a:r>
              <a:rPr lang="zh-CN" altLang="en-US" sz="2400" spc="100" dirty="0">
                <a:solidFill>
                  <a:srgbClr val="006D33"/>
                </a:solidFill>
                <a:latin typeface="微软雅黑" panose="020B0503020204020204" charset="-122"/>
                <a:ea typeface="微软雅黑" panose="020B0503020204020204" charset="-122"/>
              </a:rPr>
              <a:t>工艺</a:t>
            </a:r>
            <a:endParaRPr lang="zh-CN" altLang="en-US" sz="2400" spc="100" dirty="0">
              <a:solidFill>
                <a:srgbClr val="006D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99699" y="124190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原料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41076" y="2007558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</a:t>
            </a:r>
            <a:endParaRPr lang="zh-CN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99699" y="2784011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脱毒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99699" y="3601103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升温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277270" y="2734758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酶1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99699" y="2012639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混合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99699" y="4370570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酶解</a:t>
            </a:r>
            <a:endParaRPr lang="zh-CN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288184" y="4370569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酶2</a:t>
            </a:r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99699" y="604539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喷雾干燥</a:t>
            </a:r>
            <a:endParaRPr lang="zh-CN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99699" y="518766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保温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>
            <a:stCxn id="11" idx="3"/>
            <a:endCxn id="16" idx="1"/>
          </p:cNvCxnSpPr>
          <p:nvPr/>
        </p:nvCxnSpPr>
        <p:spPr>
          <a:xfrm>
            <a:off x="4524339" y="2207276"/>
            <a:ext cx="575310" cy="508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9" idx="2"/>
            <a:endCxn id="16" idx="0"/>
          </p:cNvCxnSpPr>
          <p:nvPr/>
        </p:nvCxnSpPr>
        <p:spPr>
          <a:xfrm>
            <a:off x="6241331" y="1640702"/>
            <a:ext cx="0" cy="37211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16" idx="2"/>
            <a:endCxn id="12" idx="0"/>
          </p:cNvCxnSpPr>
          <p:nvPr/>
        </p:nvCxnSpPr>
        <p:spPr>
          <a:xfrm>
            <a:off x="6241331" y="2411439"/>
            <a:ext cx="0" cy="37211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2" idx="2"/>
            <a:endCxn id="14" idx="0"/>
          </p:cNvCxnSpPr>
          <p:nvPr/>
        </p:nvCxnSpPr>
        <p:spPr>
          <a:xfrm>
            <a:off x="6241331" y="3182811"/>
            <a:ext cx="0" cy="41846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14" idx="2"/>
            <a:endCxn id="27" idx="0"/>
          </p:cNvCxnSpPr>
          <p:nvPr/>
        </p:nvCxnSpPr>
        <p:spPr>
          <a:xfrm>
            <a:off x="6241331" y="3999903"/>
            <a:ext cx="0" cy="37084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7" idx="2"/>
            <a:endCxn id="33" idx="0"/>
          </p:cNvCxnSpPr>
          <p:nvPr/>
        </p:nvCxnSpPr>
        <p:spPr>
          <a:xfrm>
            <a:off x="6241331" y="4769370"/>
            <a:ext cx="0" cy="41846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33" idx="2"/>
            <a:endCxn id="32" idx="0"/>
          </p:cNvCxnSpPr>
          <p:nvPr/>
        </p:nvCxnSpPr>
        <p:spPr>
          <a:xfrm>
            <a:off x="6241331" y="5586462"/>
            <a:ext cx="0" cy="45847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4560533" y="2964956"/>
            <a:ext cx="539166" cy="84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31" idx="3"/>
            <a:endCxn id="27" idx="1"/>
          </p:cNvCxnSpPr>
          <p:nvPr/>
        </p:nvCxnSpPr>
        <p:spPr>
          <a:xfrm>
            <a:off x="4571447" y="4570287"/>
            <a:ext cx="52832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textbox 20"/>
          <p:cNvSpPr/>
          <p:nvPr/>
        </p:nvSpPr>
        <p:spPr>
          <a:xfrm>
            <a:off x="1813894" y="306449"/>
            <a:ext cx="8564211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玉米蛋白粉生物改性</a:t>
            </a:r>
            <a:endParaRPr 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V="1">
            <a:off x="0" y="935990"/>
            <a:ext cx="12192000" cy="39600"/>
          </a:xfrm>
          <a:prstGeom prst="rect">
            <a:avLst/>
          </a:prstGeom>
          <a:solidFill>
            <a:srgbClr val="026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1"/>
          <p:cNvSpPr/>
          <p:nvPr/>
        </p:nvSpPr>
        <p:spPr>
          <a:xfrm>
            <a:off x="666855" y="2516402"/>
            <a:ext cx="3768296" cy="3960000"/>
          </a:xfrm>
          <a:prstGeom prst="roundRect">
            <a:avLst>
              <a:gd name="adj" fmla="val 6204"/>
            </a:avLst>
          </a:prstGeom>
          <a:solidFill>
            <a:schemeClr val="bg1"/>
          </a:solidFill>
          <a:ln>
            <a:noFill/>
          </a:ln>
          <a:effectLst>
            <a:outerShdw blurRad="190500" dist="50800" dir="5400000" algn="ctr" rotWithShape="0">
              <a:srgbClr val="3AB7E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dirty="0"/>
          </a:p>
        </p:txBody>
      </p:sp>
      <p:sp>
        <p:nvSpPr>
          <p:cNvPr id="6" name="矩形: 圆角 3"/>
          <p:cNvSpPr/>
          <p:nvPr/>
        </p:nvSpPr>
        <p:spPr>
          <a:xfrm>
            <a:off x="586629" y="2388294"/>
            <a:ext cx="3731799" cy="3960000"/>
          </a:xfrm>
          <a:prstGeom prst="roundRect">
            <a:avLst>
              <a:gd name="adj" fmla="val 6204"/>
            </a:avLst>
          </a:prstGeom>
          <a:solidFill>
            <a:srgbClr val="CAE2D0"/>
          </a:solidFill>
          <a:ln>
            <a:noFill/>
          </a:ln>
          <a:effectLst>
            <a:outerShdw blurRad="190500" dist="50800" dir="5400000" algn="ctr" rotWithShape="0">
              <a:srgbClr val="CAE2D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58072" y="2734309"/>
            <a:ext cx="3427544" cy="3526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</a:rPr>
              <a:t>酶解玉米蛋白以淀粉加工副产物玉米蛋白粉为原料，利用复合蛋白酶经两段式酶解后喷雾干燥制成</a:t>
            </a:r>
            <a:endParaRPr lang="zh-CN" altLang="en-US" sz="16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</a:rPr>
              <a:t>原料中</a:t>
            </a:r>
            <a:r>
              <a:rPr lang="en-US" altLang="zh-CN" sz="1600" b="1" dirty="0">
                <a:solidFill>
                  <a:schemeClr val="tx1"/>
                </a:solidFill>
              </a:rPr>
              <a:t>90%</a:t>
            </a:r>
            <a:r>
              <a:rPr lang="zh-CN" altLang="en-US" sz="1600" b="1" dirty="0">
                <a:solidFill>
                  <a:schemeClr val="tx1"/>
                </a:solidFill>
              </a:rPr>
              <a:t>的蛋白质</a:t>
            </a:r>
            <a:r>
              <a:rPr lang="zh-CN" altLang="en-US" sz="1600" dirty="0">
                <a:solidFill>
                  <a:schemeClr val="tx1"/>
                </a:solidFill>
              </a:rPr>
              <a:t>（醇溶蛋白）经水解</a:t>
            </a:r>
            <a:r>
              <a:rPr lang="zh-CN" altLang="en-US" sz="1600" b="1" dirty="0">
                <a:solidFill>
                  <a:schemeClr val="tx1"/>
                </a:solidFill>
              </a:rPr>
              <a:t>变为更易被利用的水溶蛋白和更具功能性的小肽</a:t>
            </a:r>
            <a:endParaRPr lang="zh-CN" altLang="en-US" sz="16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</a:rPr>
              <a:t>可作为鱼粉等紧缺的高端蛋白原料的替代物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15" name="矩形: 圆角 14"/>
          <p:cNvSpPr/>
          <p:nvPr/>
        </p:nvSpPr>
        <p:spPr>
          <a:xfrm flipH="1">
            <a:off x="1444240" y="1777032"/>
            <a:ext cx="1913077" cy="564778"/>
          </a:xfrm>
          <a:prstGeom prst="roundRect">
            <a:avLst>
              <a:gd name="adj" fmla="val 11806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50800" dir="5400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1512973" y="1905707"/>
            <a:ext cx="18799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产品简介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47046" y="2275738"/>
            <a:ext cx="3199054" cy="33855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富含优质蛋白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33414" y="2275604"/>
            <a:ext cx="3199054" cy="33855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富含抗氧化肽（寡肽）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9" name="表格 28"/>
          <p:cNvGraphicFramePr>
            <a:graphicFrameLocks noGrp="1"/>
          </p:cNvGraphicFramePr>
          <p:nvPr/>
        </p:nvGraphicFramePr>
        <p:xfrm>
          <a:off x="4690188" y="2891641"/>
          <a:ext cx="6834957" cy="2322614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278319"/>
                <a:gridCol w="2278319"/>
                <a:gridCol w="2278319"/>
              </a:tblGrid>
              <a:tr h="711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  <a:endParaRPr lang="zh-CN" altLang="en-US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玉米蛋白粉</a:t>
                      </a:r>
                      <a:endParaRPr lang="zh-CN" altLang="en-US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酶解玉米蛋白</a:t>
                      </a:r>
                      <a:endParaRPr lang="zh-CN" altLang="en-US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</a:tr>
              <a:tr h="537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酸溶蛋白（小肽） 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lang="en-US" altLang="zh-CN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2.07</a:t>
                      </a:r>
                      <a:endParaRPr lang="en-US" altLang="zh-CN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41.45</a:t>
                      </a:r>
                      <a:endParaRPr lang="en-US" altLang="zh-CN" sz="1400" u="none" strike="noStrike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</a:tr>
              <a:tr h="537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粗蛋白 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lang="en-US" altLang="zh-CN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67.15</a:t>
                      </a:r>
                      <a:endParaRPr lang="en-US" altLang="zh-CN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61.46</a:t>
                      </a:r>
                      <a:endParaRPr lang="en-US" altLang="zh-CN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</a:tr>
              <a:tr h="53718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小肽转化率 </a:t>
                      </a:r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%</a:t>
                      </a:r>
                      <a:endParaRPr lang="en-US" altLang="zh-CN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67.44</a:t>
                      </a:r>
                      <a:endParaRPr lang="en-US" altLang="zh-CN" sz="1400" u="none" strike="noStrike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/>
                </a:tc>
              </a:tr>
            </a:tbl>
          </a:graphicData>
        </a:graphic>
      </p:graphicFrame>
      <p:sp>
        <p:nvSpPr>
          <p:cNvPr id="30" name="文本框 29"/>
          <p:cNvSpPr txBox="1"/>
          <p:nvPr/>
        </p:nvSpPr>
        <p:spPr>
          <a:xfrm>
            <a:off x="4690110" y="5508625"/>
            <a:ext cx="7308215" cy="977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n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优化核心酶解工艺，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提高蛋白质酶解效率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（小肽高），富含抗氧化肽；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80000"/>
              </a:lnSpc>
              <a:spcBef>
                <a:spcPts val="0"/>
              </a:spcBef>
              <a:buClrTx/>
              <a:buSzTx/>
              <a:buFont typeface="Wingdings" panose="05000000000000000000" charset="0"/>
              <a:buChar char="n"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产品具有</a:t>
            </a: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消化吸收率高（</a:t>
            </a:r>
            <a:r>
              <a:rPr kumimoji="0" lang="en-US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95%</a:t>
            </a: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以上）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真蛋白含量高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zh-CN" altLang="zh-CN" sz="1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抗氧化活性强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等优点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textbox 20"/>
          <p:cNvSpPr/>
          <p:nvPr/>
        </p:nvSpPr>
        <p:spPr>
          <a:xfrm>
            <a:off x="1813894" y="306449"/>
            <a:ext cx="8564211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泰斯夫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酶解玉米蛋白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V="1">
            <a:off x="0" y="935990"/>
            <a:ext cx="12192000" cy="39600"/>
          </a:xfrm>
          <a:prstGeom prst="rect">
            <a:avLst/>
          </a:prstGeom>
          <a:solidFill>
            <a:srgbClr val="0267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87375" y="1143635"/>
            <a:ext cx="6696710" cy="5400675"/>
          </a:xfrm>
          <a:prstGeom prst="roundRect">
            <a:avLst>
              <a:gd name="adj" fmla="val 2478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23595" y="3611880"/>
          <a:ext cx="6188710" cy="2845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060"/>
                <a:gridCol w="2588260"/>
                <a:gridCol w="1977390"/>
              </a:tblGrid>
              <a:tr h="285115"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00000"/>
                        </a:lnSpc>
                      </a:pPr>
                      <a:r>
                        <a:rPr lang="zh-CN" sz="1400" kern="0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组分</a:t>
                      </a:r>
                      <a:endParaRPr lang="zh-CN" sz="1800" kern="100" dirty="0">
                        <a:solidFill>
                          <a:schemeClr val="accent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00000"/>
                        </a:lnSpc>
                      </a:pPr>
                      <a:r>
                        <a:rPr lang="zh-CN" sz="1400" kern="0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分子量范围</a:t>
                      </a:r>
                      <a:endParaRPr lang="zh-CN" sz="1800" kern="100" dirty="0">
                        <a:solidFill>
                          <a:schemeClr val="accent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00000"/>
                        </a:lnSpc>
                      </a:pPr>
                      <a:r>
                        <a:rPr lang="en-US" sz="1400" kern="0" dirty="0">
                          <a:solidFill>
                            <a:schemeClr val="accent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Area%[%]</a:t>
                      </a:r>
                      <a:endParaRPr lang="zh-CN" sz="1800" kern="100" dirty="0">
                        <a:solidFill>
                          <a:schemeClr val="accent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R="76200" indent="304800" algn="ctr" fontAlgn="ctr">
                        <a:lnSpc>
                          <a:spcPct val="15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≥10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kDa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0.00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R="76200" indent="304800" algn="ctr" fontAlgn="ctr">
                        <a:lnSpc>
                          <a:spcPct val="15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5-10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kDa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0.08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R="76200" indent="304800" algn="ctr" fontAlgn="ctr">
                        <a:lnSpc>
                          <a:spcPct val="15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3-5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kDa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0.44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R="76200" indent="304800" algn="ctr" fontAlgn="ctr">
                        <a:lnSpc>
                          <a:spcPct val="15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1-3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kDa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10.15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R="76200" indent="304800" algn="ctr" fontAlgn="ctr">
                        <a:lnSpc>
                          <a:spcPct val="15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0.5-1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kDa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25.98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R="76200" indent="304800" algn="ctr" fontAlgn="ctr">
                        <a:lnSpc>
                          <a:spcPct val="15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0.5-0.1kDa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37.73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R="76200" indent="304800" algn="ctr" fontAlgn="ctr">
                        <a:lnSpc>
                          <a:spcPct val="150000"/>
                        </a:lnSpc>
                      </a:pPr>
                      <a:r>
                        <a:rPr lang="en-US" sz="1400" b="0" kern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endParaRPr lang="zh-CN" sz="1800" b="0" kern="10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0.1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kDa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25.62 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R="76200" indent="304800" algn="ctr" fontAlgn="ctr">
                        <a:lnSpc>
                          <a:spcPct val="150000"/>
                        </a:lnSpc>
                      </a:pPr>
                      <a:r>
                        <a:rPr lang="en-US" sz="1400" b="0" kern="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ALL</a:t>
                      </a:r>
                      <a:endParaRPr lang="zh-CN" sz="1800" b="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304800" algn="ctr" fontAlgn="ctr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</a:t>
                      </a:r>
                      <a:endParaRPr lang="zh-CN" sz="1800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87375" y="1292153"/>
            <a:ext cx="6696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泰斯夫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•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酶解玉米蛋白  分子量分布</a:t>
            </a:r>
            <a:endParaRPr kumimoji="0" lang="zh-CN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94003" y="4580655"/>
            <a:ext cx="3605110" cy="66246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酸溶蛋白分子量</a:t>
            </a:r>
            <a:r>
              <a:rPr kumimoji="0" lang="en-US" altLang="zh-CN" sz="2800" b="1" i="0" u="none" strike="noStrike" kern="100" cap="none" spc="0" normalizeH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&lt;3000 </a:t>
            </a:r>
            <a:r>
              <a:rPr lang="en-US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endParaRPr lang="en-US" altLang="zh-CN" sz="28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894003" y="5718573"/>
            <a:ext cx="3605110" cy="66246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分子量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&lt;1000 </a:t>
            </a:r>
            <a:r>
              <a:rPr lang="en-US" altLang="zh-CN" sz="1400" b="1" kern="1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Da </a:t>
            </a:r>
            <a:r>
              <a:rPr lang="zh-CN" altLang="en-US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占总蛋白</a:t>
            </a:r>
            <a:r>
              <a:rPr lang="en-US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60%</a:t>
            </a:r>
            <a:r>
              <a:rPr lang="zh-CN" altLang="en-US" sz="1400" b="1" kern="1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以上</a:t>
            </a:r>
            <a:endParaRPr lang="zh-CN" altLang="en-US" sz="1400" b="1" kern="10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kumimoji="0" lang="en-US" altLang="zh-CN" sz="1400" b="1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94003" y="1881256"/>
            <a:ext cx="192881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水溶蛋白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48.53%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32964" y="1881256"/>
            <a:ext cx="192881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粗蛋白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62.18%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894003" y="2650934"/>
            <a:ext cx="376777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水溶蛋白占蛋白总量的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78%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箭头: 下 10"/>
          <p:cNvSpPr/>
          <p:nvPr/>
        </p:nvSpPr>
        <p:spPr>
          <a:xfrm>
            <a:off x="9696558" y="2231359"/>
            <a:ext cx="162661" cy="438805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894003" y="3468768"/>
            <a:ext cx="3605110" cy="66246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buClrTx/>
              <a:buSzTx/>
              <a:buFontTx/>
            </a:pPr>
            <a:r>
              <a:rPr kumimoji="0" lang="zh-CN" sz="14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游离氨基酸</a:t>
            </a:r>
            <a:r>
              <a:rPr lang="zh-CN" altLang="en-US" sz="1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含量</a:t>
            </a:r>
            <a:r>
              <a:rPr lang="en-US" altLang="zh-CN" sz="28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6%</a:t>
            </a:r>
            <a:endParaRPr kumimoji="0" lang="zh-CN" altLang="en-US" sz="1400" b="1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295" y="1706245"/>
            <a:ext cx="5437505" cy="1775460"/>
          </a:xfrm>
          <a:prstGeom prst="rect">
            <a:avLst/>
          </a:prstGeom>
        </p:spPr>
      </p:pic>
      <p:sp>
        <p:nvSpPr>
          <p:cNvPr id="2" name="textbox 20"/>
          <p:cNvSpPr/>
          <p:nvPr/>
        </p:nvSpPr>
        <p:spPr>
          <a:xfrm>
            <a:off x="1813894" y="306449"/>
            <a:ext cx="8564211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泰斯夫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酶解玉米蛋白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玉米皮（喷浆玉米皮）、胚芽粕（喷浆胚芽粕）发酵处理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3153561" y="1680211"/>
            <a:ext cx="1368152" cy="360040"/>
          </a:xfrm>
          <a:prstGeom prst="flowChartAlternateProcess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湿玉米皮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流程图: 可选过程 5"/>
          <p:cNvSpPr/>
          <p:nvPr/>
        </p:nvSpPr>
        <p:spPr>
          <a:xfrm>
            <a:off x="3153561" y="5211886"/>
            <a:ext cx="1368152" cy="360040"/>
          </a:xfrm>
          <a:prstGeom prst="flowChartAlternateProcess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发酵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流程图: 可选过程 7"/>
          <p:cNvSpPr/>
          <p:nvPr/>
        </p:nvSpPr>
        <p:spPr>
          <a:xfrm>
            <a:off x="3153562" y="4284905"/>
            <a:ext cx="1368152" cy="360040"/>
          </a:xfrm>
          <a:prstGeom prst="flowChartAlternateProcess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接种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流程图: 可选过程 8"/>
          <p:cNvSpPr/>
          <p:nvPr/>
        </p:nvSpPr>
        <p:spPr>
          <a:xfrm>
            <a:off x="5247130" y="4312691"/>
            <a:ext cx="1368152" cy="36004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酶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流程图: 可选过程 9"/>
          <p:cNvSpPr/>
          <p:nvPr/>
        </p:nvSpPr>
        <p:spPr>
          <a:xfrm>
            <a:off x="3153563" y="3401428"/>
            <a:ext cx="1368152" cy="360040"/>
          </a:xfrm>
          <a:prstGeom prst="flowChartAlternateProcess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混合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流程图: 可选过程 10"/>
          <p:cNvSpPr/>
          <p:nvPr/>
        </p:nvSpPr>
        <p:spPr>
          <a:xfrm>
            <a:off x="5247178" y="2507763"/>
            <a:ext cx="1463675" cy="360045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latin typeface="微软雅黑" panose="020B0503020204020204" charset="-122"/>
                <a:ea typeface="微软雅黑" panose="020B0503020204020204" charset="-122"/>
              </a:rPr>
              <a:t>压榨装备</a:t>
            </a:r>
            <a:endParaRPr 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流程图: 可选过程 11"/>
          <p:cNvSpPr/>
          <p:nvPr/>
        </p:nvSpPr>
        <p:spPr>
          <a:xfrm>
            <a:off x="3153562" y="2517367"/>
            <a:ext cx="1368152" cy="360040"/>
          </a:xfrm>
          <a:prstGeom prst="flowChartAlternateProcess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机械脱水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箭头: 右 12"/>
          <p:cNvSpPr/>
          <p:nvPr/>
        </p:nvSpPr>
        <p:spPr>
          <a:xfrm rot="5400000">
            <a:off x="3571413" y="3945403"/>
            <a:ext cx="523240" cy="163195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箭头: 右 13"/>
          <p:cNvSpPr/>
          <p:nvPr/>
        </p:nvSpPr>
        <p:spPr>
          <a:xfrm rot="5400000">
            <a:off x="3543473" y="4861073"/>
            <a:ext cx="525145" cy="163195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箭头: 右 14"/>
          <p:cNvSpPr/>
          <p:nvPr/>
        </p:nvSpPr>
        <p:spPr>
          <a:xfrm rot="5400000">
            <a:off x="3584113" y="3043703"/>
            <a:ext cx="506730" cy="154305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箭头: 右 15"/>
          <p:cNvSpPr/>
          <p:nvPr/>
        </p:nvSpPr>
        <p:spPr>
          <a:xfrm rot="5400000">
            <a:off x="3615309" y="2199220"/>
            <a:ext cx="453286" cy="163217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左箭头 1"/>
          <p:cNvSpPr/>
          <p:nvPr/>
        </p:nvSpPr>
        <p:spPr>
          <a:xfrm>
            <a:off x="4522008" y="4391173"/>
            <a:ext cx="725170" cy="161925"/>
          </a:xfrm>
          <a:prstGeom prst="lef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左箭头 15"/>
          <p:cNvSpPr/>
          <p:nvPr>
            <p:custDataLst>
              <p:tags r:id="rId1"/>
            </p:custDataLst>
          </p:nvPr>
        </p:nvSpPr>
        <p:spPr>
          <a:xfrm>
            <a:off x="4504228" y="2639843"/>
            <a:ext cx="725170" cy="161925"/>
          </a:xfrm>
          <a:prstGeom prst="lef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流程图: 可选过程 18"/>
          <p:cNvSpPr/>
          <p:nvPr/>
        </p:nvSpPr>
        <p:spPr>
          <a:xfrm>
            <a:off x="3135781" y="6081836"/>
            <a:ext cx="1368152" cy="360040"/>
          </a:xfrm>
          <a:prstGeom prst="flowChartAlternateProcess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干燥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箭头: 右 14"/>
          <p:cNvSpPr/>
          <p:nvPr/>
        </p:nvSpPr>
        <p:spPr>
          <a:xfrm rot="5400000">
            <a:off x="3543473" y="5727848"/>
            <a:ext cx="525145" cy="163195"/>
          </a:xfrm>
          <a:prstGeom prst="righ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流程图: 可选过程 20"/>
          <p:cNvSpPr/>
          <p:nvPr/>
        </p:nvSpPr>
        <p:spPr>
          <a:xfrm>
            <a:off x="5233795" y="3449726"/>
            <a:ext cx="1368152" cy="360040"/>
          </a:xfrm>
          <a:prstGeom prst="flowChartAlternateProcess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玉米浆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左箭头 23"/>
          <p:cNvSpPr/>
          <p:nvPr/>
        </p:nvSpPr>
        <p:spPr>
          <a:xfrm>
            <a:off x="4522008" y="3515508"/>
            <a:ext cx="725170" cy="161925"/>
          </a:xfrm>
          <a:prstGeom prst="leftArrow">
            <a:avLst/>
          </a:prstGeom>
          <a:solidFill>
            <a:srgbClr val="006C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sz="1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线形标注 1 25"/>
          <p:cNvSpPr/>
          <p:nvPr/>
        </p:nvSpPr>
        <p:spPr>
          <a:xfrm>
            <a:off x="7079153" y="2028338"/>
            <a:ext cx="914400" cy="611505"/>
          </a:xfrm>
          <a:prstGeom prst="borderCallout1">
            <a:avLst>
              <a:gd name="adj1" fmla="val 43025"/>
              <a:gd name="adj2" fmla="val 109"/>
              <a:gd name="adj3" fmla="val 112500"/>
              <a:gd name="adj4" fmla="val -38333"/>
            </a:avLst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新技术新装备</a:t>
            </a:r>
            <a:endParaRPr lang="zh-CN" altLang="en-US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线形标注 1 27"/>
          <p:cNvSpPr/>
          <p:nvPr/>
        </p:nvSpPr>
        <p:spPr>
          <a:xfrm>
            <a:off x="6994698" y="3879998"/>
            <a:ext cx="914400" cy="611505"/>
          </a:xfrm>
          <a:prstGeom prst="borderCallout1">
            <a:avLst>
              <a:gd name="adj1" fmla="val 47880"/>
              <a:gd name="adj2" fmla="val 758"/>
              <a:gd name="adj3" fmla="val 112500"/>
              <a:gd name="adj4" fmla="val -38333"/>
            </a:avLst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新技术新工艺</a:t>
            </a:r>
            <a:endParaRPr lang="zh-CN" altLang="en-US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79070" y="1058507"/>
            <a:ext cx="55803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400" b="1" spc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柏尊喷浆类产品生物处理新装备新</a:t>
            </a:r>
            <a:r>
              <a:rPr lang="zh-CN" altLang="en-US" sz="2400" b="1" spc="1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工艺</a:t>
            </a:r>
            <a:endParaRPr lang="zh-CN" altLang="en-US" sz="2400" b="1" spc="100" dirty="0">
              <a:solidFill>
                <a:schemeClr val="accent6">
                  <a:lumMod val="60000"/>
                  <a:lumOff val="4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81158" y="5152420"/>
            <a:ext cx="3479471" cy="128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湿玉米皮（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60%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含水量）采用压榨脱水，脱水至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35%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，节省能耗，避免营养的热干燥破坏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玉米皮（喷浆玉米皮）、胚芽粕（喷浆胚芽粕）发酵处理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1580078" y="1134744"/>
          <a:ext cx="9006114" cy="5416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30325152020"/>
          <p:cNvPicPr>
            <a:picLocks noChangeAspect="1"/>
          </p:cNvPicPr>
          <p:nvPr/>
        </p:nvPicPr>
        <p:blipFill>
          <a:blip r:embed="rId1"/>
          <a:srcRect t="30543" b="11454"/>
          <a:stretch>
            <a:fillRect/>
          </a:stretch>
        </p:blipFill>
        <p:spPr>
          <a:xfrm>
            <a:off x="558141" y="1594335"/>
            <a:ext cx="7154882" cy="2405047"/>
          </a:xfrm>
          <a:prstGeom prst="rect">
            <a:avLst/>
          </a:prstGeom>
        </p:spPr>
      </p:pic>
      <p:pic>
        <p:nvPicPr>
          <p:cNvPr id="4" name="图片 3" descr="微信图片_20230325152222"/>
          <p:cNvPicPr>
            <a:picLocks noChangeAspect="1"/>
          </p:cNvPicPr>
          <p:nvPr/>
        </p:nvPicPr>
        <p:blipFill>
          <a:blip r:embed="rId2"/>
          <a:srcRect t="30978" b="12134"/>
          <a:stretch>
            <a:fillRect/>
          </a:stretch>
        </p:blipFill>
        <p:spPr>
          <a:xfrm>
            <a:off x="558141" y="4117406"/>
            <a:ext cx="7154882" cy="2035644"/>
          </a:xfrm>
          <a:prstGeom prst="rect">
            <a:avLst/>
          </a:prstGeom>
        </p:spPr>
      </p:pic>
      <p:sp>
        <p:nvSpPr>
          <p:cNvPr id="26" name="OfficePLUS"/>
          <p:cNvSpPr/>
          <p:nvPr>
            <p:custDataLst>
              <p:tags r:id="rId3"/>
            </p:custDataLst>
          </p:nvPr>
        </p:nvSpPr>
        <p:spPr>
          <a:xfrm>
            <a:off x="8013605" y="2323614"/>
            <a:ext cx="622067" cy="622064"/>
          </a:xfrm>
          <a:prstGeom prst="ellipse">
            <a:avLst/>
          </a:prstGeom>
          <a:solidFill>
            <a:srgbClr val="43CF88"/>
          </a:solidFill>
          <a:ln w="12700" cap="rnd">
            <a:noFill/>
            <a:prstDash val="solid"/>
            <a:round/>
          </a:ln>
          <a:effectLst>
            <a:outerShdw blurRad="254000" dist="127000" algn="ctr" rotWithShape="0">
              <a:srgbClr val="43CF88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OfficePLUS"/>
          <p:cNvSpPr/>
          <p:nvPr>
            <p:custDataLst>
              <p:tags r:id="rId4"/>
            </p:custDataLst>
          </p:nvPr>
        </p:nvSpPr>
        <p:spPr>
          <a:xfrm>
            <a:off x="8184182" y="2507433"/>
            <a:ext cx="269680" cy="264863"/>
          </a:xfrm>
          <a:custGeom>
            <a:avLst/>
            <a:gdLst>
              <a:gd name="connsiteX0" fmla="*/ 343764 w 533400"/>
              <a:gd name="connsiteY0" fmla="*/ 276846 h 523875"/>
              <a:gd name="connsiteX1" fmla="*/ 372339 w 533400"/>
              <a:gd name="connsiteY1" fmla="*/ 305421 h 523875"/>
              <a:gd name="connsiteX2" fmla="*/ 372339 w 533400"/>
              <a:gd name="connsiteY2" fmla="*/ 495921 h 523875"/>
              <a:gd name="connsiteX3" fmla="*/ 343764 w 533400"/>
              <a:gd name="connsiteY3" fmla="*/ 524496 h 523875"/>
              <a:gd name="connsiteX4" fmla="*/ 191364 w 533400"/>
              <a:gd name="connsiteY4" fmla="*/ 524496 h 523875"/>
              <a:gd name="connsiteX5" fmla="*/ 162789 w 533400"/>
              <a:gd name="connsiteY5" fmla="*/ 495921 h 523875"/>
              <a:gd name="connsiteX6" fmla="*/ 162789 w 533400"/>
              <a:gd name="connsiteY6" fmla="*/ 305421 h 523875"/>
              <a:gd name="connsiteX7" fmla="*/ 191364 w 533400"/>
              <a:gd name="connsiteY7" fmla="*/ 276846 h 523875"/>
              <a:gd name="connsiteX8" fmla="*/ 343764 w 533400"/>
              <a:gd name="connsiteY8" fmla="*/ 276846 h 523875"/>
              <a:gd name="connsiteX9" fmla="*/ 143739 w 533400"/>
              <a:gd name="connsiteY9" fmla="*/ 114921 h 523875"/>
              <a:gd name="connsiteX10" fmla="*/ 179934 w 533400"/>
              <a:gd name="connsiteY10" fmla="*/ 153021 h 523875"/>
              <a:gd name="connsiteX11" fmla="*/ 181839 w 533400"/>
              <a:gd name="connsiteY11" fmla="*/ 153021 h 523875"/>
              <a:gd name="connsiteX12" fmla="*/ 353289 w 533400"/>
              <a:gd name="connsiteY12" fmla="*/ 153021 h 523875"/>
              <a:gd name="connsiteX13" fmla="*/ 391389 w 533400"/>
              <a:gd name="connsiteY13" fmla="*/ 116826 h 523875"/>
              <a:gd name="connsiteX14" fmla="*/ 391389 w 533400"/>
              <a:gd name="connsiteY14" fmla="*/ 114921 h 523875"/>
              <a:gd name="connsiteX15" fmla="*/ 505689 w 533400"/>
              <a:gd name="connsiteY15" fmla="*/ 114921 h 523875"/>
              <a:gd name="connsiteX16" fmla="*/ 534264 w 533400"/>
              <a:gd name="connsiteY16" fmla="*/ 143496 h 523875"/>
              <a:gd name="connsiteX17" fmla="*/ 534264 w 533400"/>
              <a:gd name="connsiteY17" fmla="*/ 381621 h 523875"/>
              <a:gd name="connsiteX18" fmla="*/ 505689 w 533400"/>
              <a:gd name="connsiteY18" fmla="*/ 410196 h 523875"/>
              <a:gd name="connsiteX19" fmla="*/ 391389 w 533400"/>
              <a:gd name="connsiteY19" fmla="*/ 410196 h 523875"/>
              <a:gd name="connsiteX20" fmla="*/ 391389 w 533400"/>
              <a:gd name="connsiteY20" fmla="*/ 295896 h 523875"/>
              <a:gd name="connsiteX21" fmla="*/ 355194 w 533400"/>
              <a:gd name="connsiteY21" fmla="*/ 257796 h 523875"/>
              <a:gd name="connsiteX22" fmla="*/ 353289 w 533400"/>
              <a:gd name="connsiteY22" fmla="*/ 257796 h 523875"/>
              <a:gd name="connsiteX23" fmla="*/ 181839 w 533400"/>
              <a:gd name="connsiteY23" fmla="*/ 257796 h 523875"/>
              <a:gd name="connsiteX24" fmla="*/ 143739 w 533400"/>
              <a:gd name="connsiteY24" fmla="*/ 293991 h 523875"/>
              <a:gd name="connsiteX25" fmla="*/ 143739 w 533400"/>
              <a:gd name="connsiteY25" fmla="*/ 295896 h 523875"/>
              <a:gd name="connsiteX26" fmla="*/ 143739 w 533400"/>
              <a:gd name="connsiteY26" fmla="*/ 410196 h 523875"/>
              <a:gd name="connsiteX27" fmla="*/ 29439 w 533400"/>
              <a:gd name="connsiteY27" fmla="*/ 410196 h 523875"/>
              <a:gd name="connsiteX28" fmla="*/ 864 w 533400"/>
              <a:gd name="connsiteY28" fmla="*/ 381621 h 523875"/>
              <a:gd name="connsiteX29" fmla="*/ 864 w 533400"/>
              <a:gd name="connsiteY29" fmla="*/ 201408 h 523875"/>
              <a:gd name="connsiteX30" fmla="*/ 11151 w 533400"/>
              <a:gd name="connsiteY30" fmla="*/ 175405 h 523875"/>
              <a:gd name="connsiteX31" fmla="*/ 56300 w 533400"/>
              <a:gd name="connsiteY31" fmla="*/ 127018 h 523875"/>
              <a:gd name="connsiteX32" fmla="*/ 84112 w 533400"/>
              <a:gd name="connsiteY32" fmla="*/ 114921 h 523875"/>
              <a:gd name="connsiteX33" fmla="*/ 143739 w 533400"/>
              <a:gd name="connsiteY33" fmla="*/ 114921 h 523875"/>
              <a:gd name="connsiteX34" fmla="*/ 462827 w 533400"/>
              <a:gd name="connsiteY34" fmla="*/ 172071 h 523875"/>
              <a:gd name="connsiteX35" fmla="*/ 448539 w 533400"/>
              <a:gd name="connsiteY35" fmla="*/ 186359 h 523875"/>
              <a:gd name="connsiteX36" fmla="*/ 462827 w 533400"/>
              <a:gd name="connsiteY36" fmla="*/ 200646 h 523875"/>
              <a:gd name="connsiteX37" fmla="*/ 477114 w 533400"/>
              <a:gd name="connsiteY37" fmla="*/ 186359 h 523875"/>
              <a:gd name="connsiteX38" fmla="*/ 462827 w 533400"/>
              <a:gd name="connsiteY38" fmla="*/ 172071 h 523875"/>
              <a:gd name="connsiteX39" fmla="*/ 343764 w 533400"/>
              <a:gd name="connsiteY39" fmla="*/ 621 h 523875"/>
              <a:gd name="connsiteX40" fmla="*/ 372339 w 533400"/>
              <a:gd name="connsiteY40" fmla="*/ 29196 h 523875"/>
              <a:gd name="connsiteX41" fmla="*/ 372339 w 533400"/>
              <a:gd name="connsiteY41" fmla="*/ 105396 h 523875"/>
              <a:gd name="connsiteX42" fmla="*/ 343764 w 533400"/>
              <a:gd name="connsiteY42" fmla="*/ 133971 h 523875"/>
              <a:gd name="connsiteX43" fmla="*/ 191364 w 533400"/>
              <a:gd name="connsiteY43" fmla="*/ 133971 h 523875"/>
              <a:gd name="connsiteX44" fmla="*/ 162789 w 533400"/>
              <a:gd name="connsiteY44" fmla="*/ 105396 h 523875"/>
              <a:gd name="connsiteX45" fmla="*/ 162789 w 533400"/>
              <a:gd name="connsiteY45" fmla="*/ 29196 h 523875"/>
              <a:gd name="connsiteX46" fmla="*/ 191364 w 533400"/>
              <a:gd name="connsiteY46" fmla="*/ 621 h 523875"/>
              <a:gd name="connsiteX47" fmla="*/ 343764 w 533400"/>
              <a:gd name="connsiteY47" fmla="*/ 621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33400" h="523875">
                <a:moveTo>
                  <a:pt x="343764" y="276846"/>
                </a:moveTo>
                <a:cubicBezTo>
                  <a:pt x="359576" y="276846"/>
                  <a:pt x="372339" y="289610"/>
                  <a:pt x="372339" y="305421"/>
                </a:cubicBezTo>
                <a:lnTo>
                  <a:pt x="372339" y="495921"/>
                </a:lnTo>
                <a:cubicBezTo>
                  <a:pt x="372339" y="511732"/>
                  <a:pt x="359576" y="524496"/>
                  <a:pt x="343764" y="524496"/>
                </a:cubicBezTo>
                <a:lnTo>
                  <a:pt x="191364" y="524496"/>
                </a:lnTo>
                <a:cubicBezTo>
                  <a:pt x="175552" y="524496"/>
                  <a:pt x="162789" y="511732"/>
                  <a:pt x="162789" y="495921"/>
                </a:cubicBezTo>
                <a:lnTo>
                  <a:pt x="162789" y="305421"/>
                </a:lnTo>
                <a:cubicBezTo>
                  <a:pt x="162789" y="289610"/>
                  <a:pt x="175552" y="276846"/>
                  <a:pt x="191364" y="276846"/>
                </a:cubicBezTo>
                <a:lnTo>
                  <a:pt x="343764" y="276846"/>
                </a:lnTo>
                <a:close/>
                <a:moveTo>
                  <a:pt x="143739" y="114921"/>
                </a:moveTo>
                <a:cubicBezTo>
                  <a:pt x="143739" y="135305"/>
                  <a:pt x="159741" y="151973"/>
                  <a:pt x="179934" y="153021"/>
                </a:cubicBezTo>
                <a:lnTo>
                  <a:pt x="181839" y="153021"/>
                </a:lnTo>
                <a:lnTo>
                  <a:pt x="353289" y="153021"/>
                </a:lnTo>
                <a:cubicBezTo>
                  <a:pt x="373673" y="153021"/>
                  <a:pt x="390341" y="137019"/>
                  <a:pt x="391389" y="116826"/>
                </a:cubicBezTo>
                <a:lnTo>
                  <a:pt x="391389" y="114921"/>
                </a:lnTo>
                <a:lnTo>
                  <a:pt x="505689" y="114921"/>
                </a:lnTo>
                <a:cubicBezTo>
                  <a:pt x="521501" y="114921"/>
                  <a:pt x="534264" y="127685"/>
                  <a:pt x="534264" y="143496"/>
                </a:cubicBezTo>
                <a:lnTo>
                  <a:pt x="534264" y="381621"/>
                </a:lnTo>
                <a:cubicBezTo>
                  <a:pt x="534264" y="397432"/>
                  <a:pt x="521501" y="410196"/>
                  <a:pt x="505689" y="410196"/>
                </a:cubicBezTo>
                <a:lnTo>
                  <a:pt x="391389" y="410196"/>
                </a:lnTo>
                <a:lnTo>
                  <a:pt x="391389" y="295896"/>
                </a:lnTo>
                <a:cubicBezTo>
                  <a:pt x="391389" y="275512"/>
                  <a:pt x="375387" y="258844"/>
                  <a:pt x="355194" y="257796"/>
                </a:cubicBezTo>
                <a:lnTo>
                  <a:pt x="353289" y="257796"/>
                </a:lnTo>
                <a:lnTo>
                  <a:pt x="181839" y="257796"/>
                </a:lnTo>
                <a:cubicBezTo>
                  <a:pt x="161455" y="257796"/>
                  <a:pt x="144787" y="273798"/>
                  <a:pt x="143739" y="293991"/>
                </a:cubicBezTo>
                <a:lnTo>
                  <a:pt x="143739" y="295896"/>
                </a:lnTo>
                <a:lnTo>
                  <a:pt x="143739" y="410196"/>
                </a:lnTo>
                <a:lnTo>
                  <a:pt x="29439" y="410196"/>
                </a:lnTo>
                <a:cubicBezTo>
                  <a:pt x="13627" y="410196"/>
                  <a:pt x="864" y="397432"/>
                  <a:pt x="864" y="381621"/>
                </a:cubicBezTo>
                <a:lnTo>
                  <a:pt x="864" y="201408"/>
                </a:lnTo>
                <a:cubicBezTo>
                  <a:pt x="864" y="191788"/>
                  <a:pt x="4484" y="182454"/>
                  <a:pt x="11151" y="175405"/>
                </a:cubicBezTo>
                <a:lnTo>
                  <a:pt x="56300" y="127018"/>
                </a:lnTo>
                <a:cubicBezTo>
                  <a:pt x="63538" y="119303"/>
                  <a:pt x="73635" y="114921"/>
                  <a:pt x="84112" y="114921"/>
                </a:cubicBezTo>
                <a:lnTo>
                  <a:pt x="143739" y="114921"/>
                </a:lnTo>
                <a:close/>
                <a:moveTo>
                  <a:pt x="462827" y="172071"/>
                </a:moveTo>
                <a:cubicBezTo>
                  <a:pt x="454921" y="172071"/>
                  <a:pt x="448539" y="178453"/>
                  <a:pt x="448539" y="186359"/>
                </a:cubicBezTo>
                <a:cubicBezTo>
                  <a:pt x="448539" y="194264"/>
                  <a:pt x="454921" y="200646"/>
                  <a:pt x="462827" y="200646"/>
                </a:cubicBezTo>
                <a:cubicBezTo>
                  <a:pt x="470732" y="200646"/>
                  <a:pt x="477114" y="194264"/>
                  <a:pt x="477114" y="186359"/>
                </a:cubicBezTo>
                <a:cubicBezTo>
                  <a:pt x="477114" y="178453"/>
                  <a:pt x="470732" y="172071"/>
                  <a:pt x="462827" y="172071"/>
                </a:cubicBezTo>
                <a:close/>
                <a:moveTo>
                  <a:pt x="343764" y="621"/>
                </a:moveTo>
                <a:cubicBezTo>
                  <a:pt x="359576" y="621"/>
                  <a:pt x="372339" y="13385"/>
                  <a:pt x="372339" y="29196"/>
                </a:cubicBezTo>
                <a:lnTo>
                  <a:pt x="372339" y="105396"/>
                </a:lnTo>
                <a:cubicBezTo>
                  <a:pt x="372339" y="121207"/>
                  <a:pt x="359576" y="133971"/>
                  <a:pt x="343764" y="133971"/>
                </a:cubicBezTo>
                <a:lnTo>
                  <a:pt x="191364" y="133971"/>
                </a:lnTo>
                <a:cubicBezTo>
                  <a:pt x="175552" y="133971"/>
                  <a:pt x="162789" y="121207"/>
                  <a:pt x="162789" y="105396"/>
                </a:cubicBezTo>
                <a:lnTo>
                  <a:pt x="162789" y="29196"/>
                </a:lnTo>
                <a:cubicBezTo>
                  <a:pt x="162789" y="13385"/>
                  <a:pt x="175552" y="621"/>
                  <a:pt x="191364" y="621"/>
                </a:cubicBezTo>
                <a:lnTo>
                  <a:pt x="343764" y="621"/>
                </a:lnTo>
                <a:close/>
              </a:path>
            </a:pathLst>
          </a:custGeom>
          <a:solidFill>
            <a:srgbClr val="FFFFFF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400"/>
            <a:endParaRPr lang="zh-CN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>
            <p:custDataLst>
              <p:tags r:id="rId5"/>
            </p:custDataLst>
          </p:nvPr>
        </p:nvGrpSpPr>
        <p:grpSpPr>
          <a:xfrm>
            <a:off x="8013605" y="4081319"/>
            <a:ext cx="622067" cy="622064"/>
            <a:chOff x="5575533" y="3979905"/>
            <a:chExt cx="622067" cy="622064"/>
          </a:xfrm>
        </p:grpSpPr>
        <p:sp>
          <p:nvSpPr>
            <p:cNvPr id="33" name="OfficePLUS"/>
            <p:cNvSpPr/>
            <p:nvPr>
              <p:custDataLst>
                <p:tags r:id="rId6"/>
              </p:custDataLst>
            </p:nvPr>
          </p:nvSpPr>
          <p:spPr>
            <a:xfrm>
              <a:off x="5575533" y="3979905"/>
              <a:ext cx="622067" cy="622064"/>
            </a:xfrm>
            <a:prstGeom prst="ellipse">
              <a:avLst/>
            </a:prstGeom>
            <a:solidFill>
              <a:srgbClr val="3DABC4"/>
            </a:solidFill>
            <a:ln w="12700" cap="rnd">
              <a:noFill/>
              <a:prstDash val="solid"/>
              <a:round/>
            </a:ln>
            <a:effectLst>
              <a:outerShdw blurRad="254000" dist="127000" algn="ctr" rotWithShape="0">
                <a:srgbClr val="3DABC4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OfficePLUS"/>
            <p:cNvSpPr/>
            <p:nvPr>
              <p:custDataLst>
                <p:tags r:id="rId7"/>
              </p:custDataLst>
            </p:nvPr>
          </p:nvSpPr>
          <p:spPr bwMode="auto">
            <a:xfrm>
              <a:off x="5751343" y="4160244"/>
              <a:ext cx="264447" cy="240835"/>
            </a:xfrm>
            <a:custGeom>
              <a:avLst/>
              <a:gdLst>
                <a:gd name="connsiteX0" fmla="*/ 125329 w 533400"/>
                <a:gd name="connsiteY0" fmla="*/ 229221 h 485775"/>
                <a:gd name="connsiteX1" fmla="*/ 125329 w 533400"/>
                <a:gd name="connsiteY1" fmla="*/ 276846 h 485775"/>
                <a:gd name="connsiteX2" fmla="*/ 144379 w 533400"/>
                <a:gd name="connsiteY2" fmla="*/ 276846 h 485775"/>
                <a:gd name="connsiteX3" fmla="*/ 144379 w 533400"/>
                <a:gd name="connsiteY3" fmla="*/ 229221 h 485775"/>
                <a:gd name="connsiteX4" fmla="*/ 392029 w 533400"/>
                <a:gd name="connsiteY4" fmla="*/ 229221 h 485775"/>
                <a:gd name="connsiteX5" fmla="*/ 392029 w 533400"/>
                <a:gd name="connsiteY5" fmla="*/ 276846 h 485775"/>
                <a:gd name="connsiteX6" fmla="*/ 411079 w 533400"/>
                <a:gd name="connsiteY6" fmla="*/ 276846 h 485775"/>
                <a:gd name="connsiteX7" fmla="*/ 411079 w 533400"/>
                <a:gd name="connsiteY7" fmla="*/ 229221 h 485775"/>
                <a:gd name="connsiteX8" fmla="*/ 534904 w 533400"/>
                <a:gd name="connsiteY8" fmla="*/ 229221 h 485775"/>
                <a:gd name="connsiteX9" fmla="*/ 534904 w 533400"/>
                <a:gd name="connsiteY9" fmla="*/ 457821 h 485775"/>
                <a:gd name="connsiteX10" fmla="*/ 506329 w 533400"/>
                <a:gd name="connsiteY10" fmla="*/ 486396 h 485775"/>
                <a:gd name="connsiteX11" fmla="*/ 30079 w 533400"/>
                <a:gd name="connsiteY11" fmla="*/ 486396 h 485775"/>
                <a:gd name="connsiteX12" fmla="*/ 1504 w 533400"/>
                <a:gd name="connsiteY12" fmla="*/ 457821 h 485775"/>
                <a:gd name="connsiteX13" fmla="*/ 1504 w 533400"/>
                <a:gd name="connsiteY13" fmla="*/ 229221 h 485775"/>
                <a:gd name="connsiteX14" fmla="*/ 125329 w 533400"/>
                <a:gd name="connsiteY14" fmla="*/ 229221 h 485775"/>
                <a:gd name="connsiteX15" fmla="*/ 372979 w 533400"/>
                <a:gd name="connsiteY15" fmla="*/ 621 h 485775"/>
                <a:gd name="connsiteX16" fmla="*/ 411079 w 533400"/>
                <a:gd name="connsiteY16" fmla="*/ 36816 h 485775"/>
                <a:gd name="connsiteX17" fmla="*/ 411079 w 533400"/>
                <a:gd name="connsiteY17" fmla="*/ 38721 h 485775"/>
                <a:gd name="connsiteX18" fmla="*/ 411079 w 533400"/>
                <a:gd name="connsiteY18" fmla="*/ 114921 h 485775"/>
                <a:gd name="connsiteX19" fmla="*/ 506329 w 533400"/>
                <a:gd name="connsiteY19" fmla="*/ 114921 h 485775"/>
                <a:gd name="connsiteX20" fmla="*/ 534904 w 533400"/>
                <a:gd name="connsiteY20" fmla="*/ 143496 h 485775"/>
                <a:gd name="connsiteX21" fmla="*/ 534904 w 533400"/>
                <a:gd name="connsiteY21" fmla="*/ 210171 h 485775"/>
                <a:gd name="connsiteX22" fmla="*/ 1504 w 533400"/>
                <a:gd name="connsiteY22" fmla="*/ 210171 h 485775"/>
                <a:gd name="connsiteX23" fmla="*/ 1504 w 533400"/>
                <a:gd name="connsiteY23" fmla="*/ 143496 h 485775"/>
                <a:gd name="connsiteX24" fmla="*/ 30079 w 533400"/>
                <a:gd name="connsiteY24" fmla="*/ 114921 h 485775"/>
                <a:gd name="connsiteX25" fmla="*/ 125329 w 533400"/>
                <a:gd name="connsiteY25" fmla="*/ 114921 h 485775"/>
                <a:gd name="connsiteX26" fmla="*/ 125329 w 533400"/>
                <a:gd name="connsiteY26" fmla="*/ 38721 h 485775"/>
                <a:gd name="connsiteX27" fmla="*/ 161524 w 533400"/>
                <a:gd name="connsiteY27" fmla="*/ 621 h 485775"/>
                <a:gd name="connsiteX28" fmla="*/ 163429 w 533400"/>
                <a:gd name="connsiteY28" fmla="*/ 621 h 485775"/>
                <a:gd name="connsiteX29" fmla="*/ 372979 w 533400"/>
                <a:gd name="connsiteY29" fmla="*/ 621 h 485775"/>
                <a:gd name="connsiteX30" fmla="*/ 372979 w 533400"/>
                <a:gd name="connsiteY30" fmla="*/ 19671 h 485775"/>
                <a:gd name="connsiteX31" fmla="*/ 163429 w 533400"/>
                <a:gd name="connsiteY31" fmla="*/ 19671 h 485775"/>
                <a:gd name="connsiteX32" fmla="*/ 144474 w 533400"/>
                <a:gd name="connsiteY32" fmla="*/ 37292 h 485775"/>
                <a:gd name="connsiteX33" fmla="*/ 144379 w 533400"/>
                <a:gd name="connsiteY33" fmla="*/ 38721 h 485775"/>
                <a:gd name="connsiteX34" fmla="*/ 144379 w 533400"/>
                <a:gd name="connsiteY34" fmla="*/ 114921 h 485775"/>
                <a:gd name="connsiteX35" fmla="*/ 392029 w 533400"/>
                <a:gd name="connsiteY35" fmla="*/ 114921 h 485775"/>
                <a:gd name="connsiteX36" fmla="*/ 392029 w 533400"/>
                <a:gd name="connsiteY36" fmla="*/ 38721 h 485775"/>
                <a:gd name="connsiteX37" fmla="*/ 375836 w 533400"/>
                <a:gd name="connsiteY37" fmla="*/ 19862 h 485775"/>
                <a:gd name="connsiteX38" fmla="*/ 374408 w 533400"/>
                <a:gd name="connsiteY38" fmla="*/ 19671 h 485775"/>
                <a:gd name="connsiteX39" fmla="*/ 372979 w 533400"/>
                <a:gd name="connsiteY39" fmla="*/ 19671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3400" h="485775">
                  <a:moveTo>
                    <a:pt x="125329" y="229221"/>
                  </a:moveTo>
                  <a:lnTo>
                    <a:pt x="125329" y="276846"/>
                  </a:lnTo>
                  <a:lnTo>
                    <a:pt x="144379" y="276846"/>
                  </a:lnTo>
                  <a:lnTo>
                    <a:pt x="144379" y="229221"/>
                  </a:lnTo>
                  <a:lnTo>
                    <a:pt x="392029" y="229221"/>
                  </a:lnTo>
                  <a:lnTo>
                    <a:pt x="392029" y="276846"/>
                  </a:lnTo>
                  <a:lnTo>
                    <a:pt x="411079" y="276846"/>
                  </a:lnTo>
                  <a:lnTo>
                    <a:pt x="411079" y="229221"/>
                  </a:lnTo>
                  <a:lnTo>
                    <a:pt x="534904" y="229221"/>
                  </a:lnTo>
                  <a:lnTo>
                    <a:pt x="534904" y="457821"/>
                  </a:lnTo>
                  <a:cubicBezTo>
                    <a:pt x="534904" y="473632"/>
                    <a:pt x="522141" y="486396"/>
                    <a:pt x="506329" y="486396"/>
                  </a:cubicBezTo>
                  <a:lnTo>
                    <a:pt x="30079" y="486396"/>
                  </a:lnTo>
                  <a:cubicBezTo>
                    <a:pt x="14267" y="486396"/>
                    <a:pt x="1504" y="473632"/>
                    <a:pt x="1504" y="457821"/>
                  </a:cubicBezTo>
                  <a:lnTo>
                    <a:pt x="1504" y="229221"/>
                  </a:lnTo>
                  <a:lnTo>
                    <a:pt x="125329" y="229221"/>
                  </a:lnTo>
                  <a:close/>
                  <a:moveTo>
                    <a:pt x="372979" y="621"/>
                  </a:moveTo>
                  <a:cubicBezTo>
                    <a:pt x="393363" y="621"/>
                    <a:pt x="410031" y="16623"/>
                    <a:pt x="411079" y="36816"/>
                  </a:cubicBezTo>
                  <a:lnTo>
                    <a:pt x="411079" y="38721"/>
                  </a:lnTo>
                  <a:lnTo>
                    <a:pt x="411079" y="114921"/>
                  </a:lnTo>
                  <a:lnTo>
                    <a:pt x="506329" y="114921"/>
                  </a:lnTo>
                  <a:cubicBezTo>
                    <a:pt x="522141" y="114921"/>
                    <a:pt x="534904" y="127685"/>
                    <a:pt x="534904" y="143496"/>
                  </a:cubicBezTo>
                  <a:lnTo>
                    <a:pt x="534904" y="210171"/>
                  </a:lnTo>
                  <a:lnTo>
                    <a:pt x="1504" y="210171"/>
                  </a:lnTo>
                  <a:lnTo>
                    <a:pt x="1504" y="143496"/>
                  </a:lnTo>
                  <a:cubicBezTo>
                    <a:pt x="1504" y="127685"/>
                    <a:pt x="14267" y="114921"/>
                    <a:pt x="30079" y="114921"/>
                  </a:cubicBezTo>
                  <a:lnTo>
                    <a:pt x="125329" y="114921"/>
                  </a:lnTo>
                  <a:lnTo>
                    <a:pt x="125329" y="38721"/>
                  </a:lnTo>
                  <a:cubicBezTo>
                    <a:pt x="125329" y="18337"/>
                    <a:pt x="141331" y="1669"/>
                    <a:pt x="161524" y="621"/>
                  </a:cubicBezTo>
                  <a:lnTo>
                    <a:pt x="163429" y="621"/>
                  </a:lnTo>
                  <a:lnTo>
                    <a:pt x="372979" y="621"/>
                  </a:lnTo>
                  <a:close/>
                  <a:moveTo>
                    <a:pt x="372979" y="19671"/>
                  </a:moveTo>
                  <a:lnTo>
                    <a:pt x="163429" y="19671"/>
                  </a:lnTo>
                  <a:cubicBezTo>
                    <a:pt x="153428" y="19671"/>
                    <a:pt x="145141" y="27482"/>
                    <a:pt x="144474" y="37292"/>
                  </a:cubicBezTo>
                  <a:lnTo>
                    <a:pt x="144379" y="38721"/>
                  </a:lnTo>
                  <a:lnTo>
                    <a:pt x="144379" y="114921"/>
                  </a:lnTo>
                  <a:lnTo>
                    <a:pt x="392029" y="114921"/>
                  </a:lnTo>
                  <a:lnTo>
                    <a:pt x="392029" y="38721"/>
                  </a:lnTo>
                  <a:cubicBezTo>
                    <a:pt x="392029" y="29196"/>
                    <a:pt x="384981" y="21290"/>
                    <a:pt x="375836" y="19862"/>
                  </a:cubicBezTo>
                  <a:lnTo>
                    <a:pt x="374408" y="19671"/>
                  </a:lnTo>
                  <a:lnTo>
                    <a:pt x="372979" y="196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 dirty="0"/>
            </a:p>
          </p:txBody>
        </p:sp>
      </p:grpSp>
      <p:sp>
        <p:nvSpPr>
          <p:cNvPr id="29" name="Body-1"/>
          <p:cNvSpPr txBox="1"/>
          <p:nvPr>
            <p:custDataLst>
              <p:tags r:id="rId8"/>
            </p:custDataLst>
          </p:nvPr>
        </p:nvSpPr>
        <p:spPr>
          <a:xfrm>
            <a:off x="8806249" y="2744449"/>
            <a:ext cx="2931886" cy="622064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秸秆产量近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亿吨，三大粮食作物秸秆产量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7.2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亿吨。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itle-1"/>
          <p:cNvSpPr txBox="1"/>
          <p:nvPr>
            <p:custDataLst>
              <p:tags r:id="rId9"/>
            </p:custDataLst>
          </p:nvPr>
        </p:nvSpPr>
        <p:spPr>
          <a:xfrm>
            <a:off x="8806249" y="2353544"/>
            <a:ext cx="210983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 b="1" dirty="0">
                <a:solidFill>
                  <a:srgbClr val="43CF88"/>
                </a:solidFill>
                <a:latin typeface="微软雅黑" panose="020B0503020204020204" charset="-122"/>
                <a:ea typeface="微软雅黑" panose="020B0503020204020204" charset="-122"/>
              </a:rPr>
              <a:t>我国秸秆资源丰富</a:t>
            </a:r>
            <a:endParaRPr lang="zh-CN" altLang="en-US" sz="1800" b="1" dirty="0">
              <a:solidFill>
                <a:srgbClr val="43CF8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Body-2"/>
          <p:cNvSpPr txBox="1"/>
          <p:nvPr>
            <p:custDataLst>
              <p:tags r:id="rId10"/>
            </p:custDataLst>
          </p:nvPr>
        </p:nvSpPr>
        <p:spPr>
          <a:xfrm>
            <a:off x="8806249" y="4468336"/>
            <a:ext cx="2931886" cy="1001939"/>
          </a:xfrm>
          <a:prstGeom prst="rect">
            <a:avLst/>
          </a:prstGeom>
        </p:spPr>
        <p:txBody>
          <a:bodyPr wrap="square" rtlCol="0">
            <a:no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综合利用率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88%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，肥料化为主，饲料化利用粗放。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itle-2"/>
          <p:cNvSpPr txBox="1"/>
          <p:nvPr>
            <p:custDataLst>
              <p:tags r:id="rId11"/>
            </p:custDataLst>
          </p:nvPr>
        </p:nvSpPr>
        <p:spPr>
          <a:xfrm>
            <a:off x="8806249" y="4077431"/>
            <a:ext cx="210983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1800" b="1" dirty="0">
                <a:solidFill>
                  <a:srgbClr val="3DABC4"/>
                </a:solidFill>
                <a:latin typeface="微软雅黑" panose="020B0503020204020204" charset="-122"/>
                <a:ea typeface="微软雅黑" panose="020B0503020204020204" charset="-122"/>
              </a:rPr>
              <a:t>饲料化利用潜力大</a:t>
            </a:r>
            <a:endParaRPr lang="zh-CN" altLang="en-US" sz="1800" b="1" dirty="0">
              <a:solidFill>
                <a:srgbClr val="3DAB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    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秸秆及其利用现状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1796415" y="5423535"/>
            <a:ext cx="8760749" cy="132118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4000"/>
              </a:lnSpc>
            </a:pPr>
            <a:endParaRPr lang="en-US" altLang="en-US" sz="100" dirty="0"/>
          </a:p>
          <a:p>
            <a:pPr marL="323850" indent="-323215" algn="l" rtl="0" eaLnBrk="0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/>
              <a:t>据国家统计局数据显示，近年来，中国玉米种植面积整体呈现稳中有增的态势</a:t>
            </a:r>
            <a:endParaRPr lang="en-US" altLang="zh-CN" sz="1600" dirty="0"/>
          </a:p>
          <a:p>
            <a:pPr marL="323850" indent="-323215" algn="l" rtl="0" eaLnBrk="0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/>
              <a:t>2024</a:t>
            </a:r>
            <a:r>
              <a:rPr lang="zh-CN" altLang="en-US" sz="1600" dirty="0"/>
              <a:t>年，中国玉米种植面积</a:t>
            </a:r>
            <a:r>
              <a:rPr lang="en-US" altLang="zh-CN" sz="1600" dirty="0"/>
              <a:t>6.71</a:t>
            </a:r>
            <a:r>
              <a:rPr lang="zh-CN" altLang="en-US" sz="1600" dirty="0"/>
              <a:t>亿亩，产量</a:t>
            </a:r>
            <a:r>
              <a:rPr lang="en-US" altLang="zh-CN" sz="1600" dirty="0"/>
              <a:t>2.95</a:t>
            </a:r>
            <a:r>
              <a:rPr lang="zh-CN" altLang="en-US" sz="1600" dirty="0"/>
              <a:t>亿吨，单产</a:t>
            </a:r>
            <a:r>
              <a:rPr lang="en-US" altLang="zh-CN" sz="1600" dirty="0"/>
              <a:t>439.45</a:t>
            </a:r>
            <a:r>
              <a:rPr lang="zh-CN" altLang="en-US" sz="1600" dirty="0"/>
              <a:t>公斤</a:t>
            </a:r>
            <a:r>
              <a:rPr lang="en-US" altLang="zh-CN" sz="1600" dirty="0"/>
              <a:t>/</a:t>
            </a:r>
            <a:r>
              <a:rPr lang="zh-CN" altLang="en-US" sz="1600" dirty="0"/>
              <a:t>亩</a:t>
            </a:r>
            <a:endParaRPr lang="en-US" altLang="zh-CN" sz="1600" dirty="0"/>
          </a:p>
          <a:p>
            <a:pPr marL="323850" indent="-323215" algn="l" rtl="0" eaLnBrk="0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/>
              <a:t>目前，中国玉米种植面积和产量在谷物中的占比均维持在</a:t>
            </a:r>
            <a:r>
              <a:rPr lang="en-US" altLang="zh-CN" sz="1600" dirty="0"/>
              <a:t>40%</a:t>
            </a:r>
            <a:r>
              <a:rPr lang="zh-CN" altLang="en-US" sz="1600" dirty="0"/>
              <a:t>以上，总体呈现波动增加态势</a:t>
            </a:r>
            <a:endParaRPr lang="zh-CN" altLang="en-US" dirty="0"/>
          </a:p>
        </p:txBody>
      </p:sp>
      <p:sp>
        <p:nvSpPr>
          <p:cNvPr id="20" name="textbox 20"/>
          <p:cNvSpPr/>
          <p:nvPr/>
        </p:nvSpPr>
        <p:spPr>
          <a:xfrm>
            <a:off x="2607310" y="314674"/>
            <a:ext cx="697738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ctr" rtl="0" eaLnBrk="0">
              <a:lnSpc>
                <a:spcPct val="91000"/>
              </a:lnSpc>
            </a:pPr>
            <a:r>
              <a:rPr 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</a:t>
            </a:r>
            <a:r>
              <a:rPr 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种植面积与</a:t>
            </a:r>
            <a:r>
              <a:rPr 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产量</a:t>
            </a:r>
            <a:endParaRPr lang="zh-CN" sz="3200" dirty="0"/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15" y="1063690"/>
            <a:ext cx="8405495" cy="43598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08484" y="1561156"/>
            <a:ext cx="6520220" cy="1340628"/>
          </a:xfrm>
          <a:prstGeom prst="rect">
            <a:avLst/>
          </a:prstGeom>
          <a:solidFill>
            <a:srgbClr val="53C3B0"/>
          </a:solidFill>
          <a:ln w="12700">
            <a:noFill/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18000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" name="table 524"/>
          <p:cNvGraphicFramePr>
            <a:graphicFrameLocks noGrp="1"/>
          </p:cNvGraphicFramePr>
          <p:nvPr/>
        </p:nvGraphicFramePr>
        <p:xfrm>
          <a:off x="469849" y="1593556"/>
          <a:ext cx="4607559" cy="3322320"/>
        </p:xfrm>
        <a:graphic>
          <a:graphicData uri="http://schemas.openxmlformats.org/drawingml/2006/table">
            <a:tbl>
              <a:tblPr/>
              <a:tblGrid>
                <a:gridCol w="4607559"/>
              </a:tblGrid>
              <a:tr h="33223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000"/>
                        </a:lnSpc>
                      </a:pPr>
                      <a:endParaRPr lang="en-US" altLang="en-US" sz="100" dirty="0"/>
                    </a:p>
                    <a:p>
                      <a:pPr marL="3018790" algn="l" rtl="0" eaLnBrk="0">
                        <a:lnSpc>
                          <a:spcPts val="915"/>
                        </a:lnSpc>
                      </a:pPr>
                      <a:r>
                        <a:rPr sz="6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(Hosseini</a:t>
                      </a:r>
                      <a:r>
                        <a:rPr sz="600" b="1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Koupaie et al.</a:t>
                      </a:r>
                      <a:r>
                        <a:rPr sz="600" b="1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6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2019)</a:t>
                      </a:r>
                      <a:endParaRPr lang="en-US" altLang="en-US" sz="600" dirty="0"/>
                    </a:p>
                    <a:p>
                      <a:pPr algn="l" rtl="0" eaLnBrk="0">
                        <a:lnSpc>
                          <a:spcPct val="104000"/>
                        </a:lnSpc>
                      </a:pPr>
                      <a:endParaRPr lang="en-US" altLang="en-US" sz="1100" dirty="0"/>
                    </a:p>
                    <a:p>
                      <a:pPr marL="0" algn="ctr" rtl="0" eaLnBrk="0">
                        <a:lnSpc>
                          <a:spcPct val="91000"/>
                        </a:lnSpc>
                      </a:pPr>
                      <a:r>
                        <a:rPr lang="zh-CN" altLang="en-US"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预处理破坏</a:t>
                      </a:r>
                      <a:r>
                        <a:rPr lang="zh-CN" altLang="en-US"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木质纤维结构是</a:t>
                      </a:r>
                      <a:r>
                        <a:rPr lang="zh-CN" altLang="en-US"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秸秆高效利用前提</a:t>
                      </a:r>
                      <a:endParaRPr lang="en-US" altLang="en-US" sz="14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5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2563" y="1781339"/>
            <a:ext cx="4047744" cy="2514600"/>
          </a:xfrm>
          <a:prstGeom prst="rect">
            <a:avLst/>
          </a:prstGeom>
        </p:spPr>
      </p:pic>
      <p:graphicFrame>
        <p:nvGraphicFramePr>
          <p:cNvPr id="10" name="table 528"/>
          <p:cNvGraphicFramePr>
            <a:graphicFrameLocks noGrp="1"/>
          </p:cNvGraphicFramePr>
          <p:nvPr/>
        </p:nvGraphicFramePr>
        <p:xfrm>
          <a:off x="5330405" y="2972992"/>
          <a:ext cx="6398260" cy="1899920"/>
        </p:xfrm>
        <a:graphic>
          <a:graphicData uri="http://schemas.openxmlformats.org/drawingml/2006/table">
            <a:tbl>
              <a:tblPr/>
              <a:tblGrid>
                <a:gridCol w="3997325"/>
                <a:gridCol w="2400935"/>
              </a:tblGrid>
              <a:tr h="18999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marL="3905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r>
                        <a:rPr lang="en-US"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发酵菌株的选育</a:t>
                      </a:r>
                      <a:r>
                        <a:rPr lang="en-US"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    </a:t>
                      </a:r>
                      <a:r>
                        <a:rPr sz="1400" b="1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发酵工艺的优化</a:t>
                      </a:r>
                      <a:endParaRPr sz="1400" b="1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90525" algn="l" rtl="0" eaLnBrk="0">
                        <a:lnSpc>
                          <a:spcPct val="91000"/>
                        </a:lnSpc>
                        <a:spcBef>
                          <a:spcPts val="5"/>
                        </a:spcBef>
                      </a:pPr>
                      <a:endParaRPr lang="en-US" altLang="en-US" sz="10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1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1400" b="1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400" dirty="0"/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530"/>
          <p:cNvGraphicFramePr>
            <a:graphicFrameLocks noGrp="1"/>
          </p:cNvGraphicFramePr>
          <p:nvPr/>
        </p:nvGraphicFramePr>
        <p:xfrm>
          <a:off x="5205717" y="1557609"/>
          <a:ext cx="5610653" cy="431462"/>
        </p:xfrm>
        <a:graphic>
          <a:graphicData uri="http://schemas.openxmlformats.org/drawingml/2006/table">
            <a:tbl>
              <a:tblPr/>
              <a:tblGrid>
                <a:gridCol w="5610653"/>
              </a:tblGrid>
              <a:tr h="431462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lang="en-US" altLang="en-US" sz="500" dirty="0">
                        <a:solidFill>
                          <a:schemeClr val="bg1"/>
                        </a:solidFill>
                      </a:endParaRPr>
                    </a:p>
                    <a:p>
                      <a:pPr marL="105410" algn="ctr" rtl="0" eaLnBrk="0">
                        <a:lnSpc>
                          <a:spcPct val="120000"/>
                        </a:lnSpc>
                        <a:spcBef>
                          <a:spcPts val="0"/>
                        </a:spcBef>
                      </a:pPr>
                      <a:r>
                        <a:rPr lang="en-US" sz="1700" b="1" i="0" kern="0" spc="80" dirty="0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    </a:t>
                      </a:r>
                      <a:r>
                        <a:rPr sz="1700" b="1" i="0" kern="0" spc="80" dirty="0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关键点</a:t>
                      </a:r>
                      <a:endParaRPr lang="en-US" altLang="zh-CN" sz="1700" b="1" i="0" kern="0" spc="8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4" name="picture 5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7307" y="3021874"/>
            <a:ext cx="2255520" cy="1545335"/>
          </a:xfrm>
          <a:prstGeom prst="rect">
            <a:avLst/>
          </a:prstGeom>
        </p:spPr>
      </p:pic>
      <p:pic>
        <p:nvPicPr>
          <p:cNvPr id="15" name="picture 5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0" y="3055403"/>
            <a:ext cx="1860804" cy="1482851"/>
          </a:xfrm>
          <a:prstGeom prst="rect">
            <a:avLst/>
          </a:prstGeom>
        </p:spPr>
      </p:pic>
      <p:sp>
        <p:nvSpPr>
          <p:cNvPr id="16" name="textbox 540"/>
          <p:cNvSpPr/>
          <p:nvPr/>
        </p:nvSpPr>
        <p:spPr>
          <a:xfrm>
            <a:off x="635978" y="5032978"/>
            <a:ext cx="5549265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2700" marR="0" lvl="0" indent="0" algn="l" defTabSz="914400" rtl="0" eaLnBrk="0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>
                    <a:alpha val="10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秸秆原料利用工</a:t>
            </a:r>
            <a:r>
              <a:rPr kumimoji="0" sz="2000" b="1" i="0" u="none" strike="noStrike" kern="0" cap="none" spc="-10" normalizeH="0" baseline="0" noProof="0" dirty="0" err="1">
                <a:ln>
                  <a:noFill/>
                </a:ln>
                <a:solidFill>
                  <a:srgbClr val="FF0000">
                    <a:alpha val="10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艺流程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FF0000">
                    <a:alpha val="10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                             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7" name="picture 5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483" y="3055403"/>
            <a:ext cx="1336547" cy="926591"/>
          </a:xfrm>
          <a:prstGeom prst="rect">
            <a:avLst/>
          </a:prstGeom>
        </p:spPr>
      </p:pic>
      <p:pic>
        <p:nvPicPr>
          <p:cNvPr id="18" name="picture 5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1408" y="3613186"/>
            <a:ext cx="1336548" cy="925067"/>
          </a:xfrm>
          <a:prstGeom prst="rect">
            <a:avLst/>
          </a:prstGeom>
        </p:spPr>
      </p:pic>
      <p:sp>
        <p:nvSpPr>
          <p:cNvPr id="19" name="textbox 546"/>
          <p:cNvSpPr/>
          <p:nvPr/>
        </p:nvSpPr>
        <p:spPr>
          <a:xfrm>
            <a:off x="582980" y="5484885"/>
            <a:ext cx="1200150" cy="574045"/>
          </a:xfrm>
          <a:prstGeom prst="rect">
            <a:avLst/>
          </a:prstGeom>
          <a:solidFill>
            <a:srgbClr val="3DABC4"/>
          </a:solidFill>
          <a:ln>
            <a:noFill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46050" marR="0" lvl="0" indent="0" algn="l" defTabSz="914400" rtl="0" eaLnBrk="0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收集打捆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textbox 548"/>
          <p:cNvSpPr/>
          <p:nvPr/>
        </p:nvSpPr>
        <p:spPr>
          <a:xfrm>
            <a:off x="5569915" y="5484885"/>
            <a:ext cx="1200150" cy="574045"/>
          </a:xfrm>
          <a:prstGeom prst="rect">
            <a:avLst/>
          </a:prstGeom>
          <a:solidFill>
            <a:srgbClr val="3DABC4"/>
          </a:solidFill>
          <a:ln>
            <a:noFill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45415" marR="0" lvl="0" indent="60325" algn="l" defTabSz="914400" rtl="0" eaLnBrk="0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化学/生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kumimoji="0" sz="14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物预处理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550"/>
          <p:cNvSpPr/>
          <p:nvPr/>
        </p:nvSpPr>
        <p:spPr>
          <a:xfrm>
            <a:off x="7232231" y="5484885"/>
            <a:ext cx="1200150" cy="574045"/>
          </a:xfrm>
          <a:prstGeom prst="rect">
            <a:avLst/>
          </a:prstGeom>
          <a:solidFill>
            <a:srgbClr val="3DABC4"/>
          </a:solidFill>
          <a:ln>
            <a:noFill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374015" marR="0" lvl="0" indent="-229235" algn="l" defTabSz="914400" rtl="0" eaLnBrk="0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9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脱毒（水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kumimoji="0" sz="1400" b="0" i="0" u="none" strike="noStrike" kern="0" cap="none" spc="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洗）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textbox 552"/>
          <p:cNvSpPr/>
          <p:nvPr/>
        </p:nvSpPr>
        <p:spPr>
          <a:xfrm>
            <a:off x="10556861" y="5484885"/>
            <a:ext cx="1200150" cy="574045"/>
          </a:xfrm>
          <a:prstGeom prst="rect">
            <a:avLst/>
          </a:prstGeom>
          <a:solidFill>
            <a:srgbClr val="3DABC4"/>
          </a:solidFill>
          <a:ln>
            <a:noFill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259715" marR="0" lvl="0" indent="0" algn="l" defTabSz="914400" rtl="0" eaLnBrk="0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后处理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textbox 554"/>
          <p:cNvSpPr/>
          <p:nvPr/>
        </p:nvSpPr>
        <p:spPr>
          <a:xfrm>
            <a:off x="3907612" y="5484885"/>
            <a:ext cx="1200150" cy="574045"/>
          </a:xfrm>
          <a:prstGeom prst="rect">
            <a:avLst/>
          </a:prstGeom>
          <a:solidFill>
            <a:srgbClr val="3DABC4"/>
          </a:solidFill>
          <a:ln>
            <a:noFill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374015" marR="0" lvl="0" indent="0" algn="l" defTabSz="914400" rtl="0" eaLnBrk="0" fontAlgn="auto" latinLnBrk="0" hangingPunct="1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粉碎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textbox 556"/>
          <p:cNvSpPr/>
          <p:nvPr/>
        </p:nvSpPr>
        <p:spPr>
          <a:xfrm>
            <a:off x="2245296" y="5484885"/>
            <a:ext cx="1200150" cy="574045"/>
          </a:xfrm>
          <a:prstGeom prst="rect">
            <a:avLst/>
          </a:prstGeom>
          <a:solidFill>
            <a:srgbClr val="3DABC4"/>
          </a:solidFill>
          <a:ln>
            <a:noFill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auto" latinLnBrk="0" hangingPunct="1">
              <a:lnSpc>
                <a:spcPct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45415" marR="0" lvl="0" indent="0" algn="l" defTabSz="914400" rtl="0" eaLnBrk="0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运输储存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textbox 558"/>
          <p:cNvSpPr/>
          <p:nvPr/>
        </p:nvSpPr>
        <p:spPr>
          <a:xfrm>
            <a:off x="8894546" y="5484885"/>
            <a:ext cx="1200150" cy="574045"/>
          </a:xfrm>
          <a:prstGeom prst="rect">
            <a:avLst/>
          </a:prstGeom>
          <a:solidFill>
            <a:srgbClr val="3DABC4"/>
          </a:solidFill>
          <a:ln>
            <a:noFill/>
          </a:ln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16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auto" latinLnBrk="0" hangingPunct="1">
              <a:lnSpc>
                <a:spcPct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374015" marR="0" lvl="0" indent="0" algn="l" defTabSz="914400" rtl="0" eaLnBrk="0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发酵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textbox 562"/>
          <p:cNvSpPr/>
          <p:nvPr/>
        </p:nvSpPr>
        <p:spPr>
          <a:xfrm>
            <a:off x="9817515" y="4653273"/>
            <a:ext cx="162433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0" marR="0" lvl="0" indent="0" algn="l" defTabSz="914400" rtl="0" eaLnBrk="0" fontAlgn="auto" latinLnBrk="0" hangingPunct="1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en-US" sz="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2700" marR="0" lvl="0" indent="0" algn="l" defTabSz="914400" rtl="0" eaLnBrk="0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kumimoji="0" lang="zh-CN" sz="1400" b="1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产品后</a:t>
            </a:r>
            <a:r>
              <a:rPr kumimoji="0" sz="1400" b="1" i="0" u="none" strike="noStrike" kern="0" cap="none" spc="-10" normalizeH="0" baseline="0" noProof="0" dirty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加工体系</a:t>
            </a: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path"/>
          <p:cNvSpPr/>
          <p:nvPr/>
        </p:nvSpPr>
        <p:spPr>
          <a:xfrm>
            <a:off x="10200131" y="5615091"/>
            <a:ext cx="251460" cy="234040"/>
          </a:xfrm>
          <a:custGeom>
            <a:avLst/>
            <a:gdLst/>
            <a:ahLst/>
            <a:cxnLst/>
            <a:rect l="0" t="0" r="0" b="0"/>
            <a:pathLst>
              <a:path w="396" h="465">
                <a:moveTo>
                  <a:pt x="0" y="93"/>
                </a:moveTo>
                <a:lnTo>
                  <a:pt x="196" y="93"/>
                </a:lnTo>
                <a:lnTo>
                  <a:pt x="196" y="0"/>
                </a:lnTo>
                <a:lnTo>
                  <a:pt x="396" y="232"/>
                </a:lnTo>
                <a:lnTo>
                  <a:pt x="196" y="465"/>
                </a:lnTo>
                <a:lnTo>
                  <a:pt x="196" y="372"/>
                </a:lnTo>
                <a:lnTo>
                  <a:pt x="0" y="372"/>
                </a:lnTo>
                <a:lnTo>
                  <a:pt x="0" y="93"/>
                </a:lnTo>
              </a:path>
            </a:pathLst>
          </a:custGeom>
          <a:solidFill>
            <a:srgbClr val="3DABC4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path"/>
          <p:cNvSpPr/>
          <p:nvPr/>
        </p:nvSpPr>
        <p:spPr>
          <a:xfrm>
            <a:off x="1888236" y="5615091"/>
            <a:ext cx="251459" cy="234040"/>
          </a:xfrm>
          <a:custGeom>
            <a:avLst/>
            <a:gdLst/>
            <a:ahLst/>
            <a:cxnLst/>
            <a:rect l="0" t="0" r="0" b="0"/>
            <a:pathLst>
              <a:path w="395" h="465">
                <a:moveTo>
                  <a:pt x="0" y="93"/>
                </a:moveTo>
                <a:lnTo>
                  <a:pt x="199" y="93"/>
                </a:lnTo>
                <a:lnTo>
                  <a:pt x="199" y="0"/>
                </a:lnTo>
                <a:lnTo>
                  <a:pt x="395" y="232"/>
                </a:lnTo>
                <a:lnTo>
                  <a:pt x="199" y="465"/>
                </a:lnTo>
                <a:lnTo>
                  <a:pt x="199" y="372"/>
                </a:lnTo>
                <a:lnTo>
                  <a:pt x="0" y="372"/>
                </a:lnTo>
                <a:lnTo>
                  <a:pt x="0" y="93"/>
                </a:lnTo>
              </a:path>
            </a:pathLst>
          </a:custGeom>
          <a:solidFill>
            <a:srgbClr val="3DABC4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path"/>
          <p:cNvSpPr/>
          <p:nvPr/>
        </p:nvSpPr>
        <p:spPr>
          <a:xfrm>
            <a:off x="3550920" y="5615091"/>
            <a:ext cx="251459" cy="234040"/>
          </a:xfrm>
          <a:custGeom>
            <a:avLst/>
            <a:gdLst/>
            <a:ahLst/>
            <a:cxnLst/>
            <a:rect l="0" t="0" r="0" b="0"/>
            <a:pathLst>
              <a:path w="395" h="465">
                <a:moveTo>
                  <a:pt x="0" y="93"/>
                </a:moveTo>
                <a:lnTo>
                  <a:pt x="196" y="93"/>
                </a:lnTo>
                <a:lnTo>
                  <a:pt x="196" y="0"/>
                </a:lnTo>
                <a:lnTo>
                  <a:pt x="395" y="232"/>
                </a:lnTo>
                <a:lnTo>
                  <a:pt x="196" y="465"/>
                </a:lnTo>
                <a:lnTo>
                  <a:pt x="196" y="372"/>
                </a:lnTo>
                <a:lnTo>
                  <a:pt x="0" y="372"/>
                </a:lnTo>
                <a:lnTo>
                  <a:pt x="0" y="93"/>
                </a:lnTo>
              </a:path>
            </a:pathLst>
          </a:custGeom>
          <a:solidFill>
            <a:srgbClr val="3DABC4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path"/>
          <p:cNvSpPr/>
          <p:nvPr/>
        </p:nvSpPr>
        <p:spPr>
          <a:xfrm>
            <a:off x="5213603" y="5615091"/>
            <a:ext cx="251459" cy="234040"/>
          </a:xfrm>
          <a:custGeom>
            <a:avLst/>
            <a:gdLst/>
            <a:ahLst/>
            <a:cxnLst/>
            <a:rect l="0" t="0" r="0" b="0"/>
            <a:pathLst>
              <a:path w="395" h="465">
                <a:moveTo>
                  <a:pt x="0" y="93"/>
                </a:moveTo>
                <a:lnTo>
                  <a:pt x="196" y="93"/>
                </a:lnTo>
                <a:lnTo>
                  <a:pt x="196" y="0"/>
                </a:lnTo>
                <a:lnTo>
                  <a:pt x="395" y="232"/>
                </a:lnTo>
                <a:lnTo>
                  <a:pt x="196" y="465"/>
                </a:lnTo>
                <a:lnTo>
                  <a:pt x="196" y="372"/>
                </a:lnTo>
                <a:lnTo>
                  <a:pt x="0" y="372"/>
                </a:lnTo>
                <a:lnTo>
                  <a:pt x="0" y="93"/>
                </a:lnTo>
              </a:path>
            </a:pathLst>
          </a:custGeom>
          <a:solidFill>
            <a:srgbClr val="3DABC4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path"/>
          <p:cNvSpPr/>
          <p:nvPr/>
        </p:nvSpPr>
        <p:spPr>
          <a:xfrm>
            <a:off x="8537447" y="5615091"/>
            <a:ext cx="251459" cy="234040"/>
          </a:xfrm>
          <a:custGeom>
            <a:avLst/>
            <a:gdLst/>
            <a:ahLst/>
            <a:cxnLst/>
            <a:rect l="0" t="0" r="0" b="0"/>
            <a:pathLst>
              <a:path w="395" h="465">
                <a:moveTo>
                  <a:pt x="0" y="93"/>
                </a:moveTo>
                <a:lnTo>
                  <a:pt x="199" y="93"/>
                </a:lnTo>
                <a:lnTo>
                  <a:pt x="199" y="0"/>
                </a:lnTo>
                <a:lnTo>
                  <a:pt x="395" y="232"/>
                </a:lnTo>
                <a:lnTo>
                  <a:pt x="199" y="465"/>
                </a:lnTo>
                <a:lnTo>
                  <a:pt x="199" y="372"/>
                </a:lnTo>
                <a:lnTo>
                  <a:pt x="0" y="372"/>
                </a:lnTo>
                <a:lnTo>
                  <a:pt x="0" y="93"/>
                </a:lnTo>
              </a:path>
            </a:pathLst>
          </a:custGeom>
          <a:solidFill>
            <a:srgbClr val="3DABC4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path"/>
          <p:cNvSpPr/>
          <p:nvPr/>
        </p:nvSpPr>
        <p:spPr>
          <a:xfrm>
            <a:off x="6874764" y="5615091"/>
            <a:ext cx="251459" cy="234040"/>
          </a:xfrm>
          <a:custGeom>
            <a:avLst/>
            <a:gdLst/>
            <a:ahLst/>
            <a:cxnLst/>
            <a:rect l="0" t="0" r="0" b="0"/>
            <a:pathLst>
              <a:path w="395" h="465">
                <a:moveTo>
                  <a:pt x="0" y="93"/>
                </a:moveTo>
                <a:lnTo>
                  <a:pt x="199" y="93"/>
                </a:lnTo>
                <a:lnTo>
                  <a:pt x="199" y="0"/>
                </a:lnTo>
                <a:lnTo>
                  <a:pt x="395" y="232"/>
                </a:lnTo>
                <a:lnTo>
                  <a:pt x="199" y="465"/>
                </a:lnTo>
                <a:lnTo>
                  <a:pt x="199" y="372"/>
                </a:lnTo>
                <a:lnTo>
                  <a:pt x="0" y="372"/>
                </a:lnTo>
                <a:lnTo>
                  <a:pt x="0" y="93"/>
                </a:lnTo>
              </a:path>
            </a:pathLst>
          </a:custGeom>
          <a:solidFill>
            <a:srgbClr val="3DABC4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894445" y="2030730"/>
            <a:ext cx="2667635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0" lvl="0" indent="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③发酵工艺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05410" marR="0" lvl="0" indent="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④应用技术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570042" y="2040479"/>
            <a:ext cx="3140964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410" marR="0" lvl="0" indent="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0" lang="zh-CN" altLang="en-US" sz="1400" b="1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①预处理方法适用性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105410" marR="0" lvl="0" indent="0" algn="l" defTabSz="914400" rtl="0" eaLnBrk="0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kumimoji="0" lang="zh-CN" altLang="en-US" sz="1400" b="1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②高效蛋白合成菌株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秸秆饲料化的创新技术路线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19"/>
          <p:cNvSpPr/>
          <p:nvPr>
            <p:custDataLst>
              <p:tags r:id="rId1"/>
            </p:custDataLst>
          </p:nvPr>
        </p:nvSpPr>
        <p:spPr>
          <a:xfrm>
            <a:off x="6926835" y="1701037"/>
            <a:ext cx="4075653" cy="1516013"/>
          </a:xfrm>
          <a:prstGeom prst="rect">
            <a:avLst/>
          </a:prstGeom>
          <a:gradFill flip="none" rotWithShape="1">
            <a:gsLst>
              <a:gs pos="0">
                <a:srgbClr val="3DABC4">
                  <a:alpha val="20000"/>
                </a:srgbClr>
              </a:gs>
              <a:gs pos="88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7032193" y="2194466"/>
            <a:ext cx="3830811" cy="611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处理后秸秆的动物能量利用率提高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50%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任意多边形: 形状 18"/>
          <p:cNvSpPr/>
          <p:nvPr>
            <p:custDataLst>
              <p:tags r:id="rId3"/>
            </p:custDataLst>
          </p:nvPr>
        </p:nvSpPr>
        <p:spPr bwMode="auto">
          <a:xfrm>
            <a:off x="7181408" y="1463434"/>
            <a:ext cx="3484048" cy="551508"/>
          </a:xfrm>
          <a:prstGeom prst="rect">
            <a:avLst/>
          </a:prstGeom>
          <a:solidFill>
            <a:srgbClr val="3DABC4"/>
          </a:solidFill>
          <a:ln w="9525">
            <a:noFill/>
            <a:miter lim="800000"/>
          </a:ln>
        </p:spPr>
        <p:txBody>
          <a:bodyPr wrap="square" lIns="91440" tIns="45720" rIns="98640" bIns="7092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利用率提高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: 圆角 15"/>
          <p:cNvSpPr/>
          <p:nvPr>
            <p:custDataLst>
              <p:tags r:id="rId4"/>
            </p:custDataLst>
          </p:nvPr>
        </p:nvSpPr>
        <p:spPr>
          <a:xfrm>
            <a:off x="6926835" y="3319788"/>
            <a:ext cx="4075653" cy="1516013"/>
          </a:xfrm>
          <a:prstGeom prst="rect">
            <a:avLst/>
          </a:prstGeom>
          <a:gradFill flip="none" rotWithShape="1">
            <a:gsLst>
              <a:gs pos="0">
                <a:srgbClr val="3DABC4">
                  <a:alpha val="20000"/>
                </a:srgbClr>
              </a:gs>
              <a:gs pos="88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7032193" y="3813217"/>
            <a:ext cx="3830811" cy="611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公斤联合处理秸秆可以释放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500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克当量的葡萄糖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任意多边形: 形状 14"/>
          <p:cNvSpPr/>
          <p:nvPr>
            <p:custDataLst>
              <p:tags r:id="rId6"/>
            </p:custDataLst>
          </p:nvPr>
        </p:nvSpPr>
        <p:spPr bwMode="auto">
          <a:xfrm>
            <a:off x="7181408" y="3082185"/>
            <a:ext cx="3484048" cy="551508"/>
          </a:xfrm>
          <a:prstGeom prst="rect">
            <a:avLst/>
          </a:prstGeom>
          <a:solidFill>
            <a:srgbClr val="3DABC4"/>
          </a:solidFill>
          <a:ln w="9525">
            <a:noFill/>
            <a:miter lim="800000"/>
          </a:ln>
        </p:spPr>
        <p:txBody>
          <a:bodyPr wrap="square" lIns="91440" tIns="45720" rIns="98640" bIns="7092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价值体现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: 圆角 11"/>
          <p:cNvSpPr/>
          <p:nvPr>
            <p:custDataLst>
              <p:tags r:id="rId7"/>
            </p:custDataLst>
          </p:nvPr>
        </p:nvSpPr>
        <p:spPr>
          <a:xfrm>
            <a:off x="6926835" y="4938539"/>
            <a:ext cx="4075653" cy="1516013"/>
          </a:xfrm>
          <a:prstGeom prst="rect">
            <a:avLst/>
          </a:prstGeom>
          <a:gradFill flip="none" rotWithShape="1">
            <a:gsLst>
              <a:gs pos="0">
                <a:srgbClr val="3DABC4">
                  <a:alpha val="20000"/>
                </a:srgbClr>
              </a:gs>
              <a:gs pos="88000">
                <a:schemeClr val="bg1">
                  <a:alpha val="0"/>
                </a:schemeClr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矩形 17"/>
          <p:cNvSpPr/>
          <p:nvPr>
            <p:custDataLst>
              <p:tags r:id="rId8"/>
            </p:custDataLst>
          </p:nvPr>
        </p:nvSpPr>
        <p:spPr>
          <a:xfrm>
            <a:off x="7032193" y="5431968"/>
            <a:ext cx="3830811" cy="6111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饲喂反刍动物，与其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70%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质量的的玉米相当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任意多边形: 形状 10"/>
          <p:cNvSpPr/>
          <p:nvPr>
            <p:custDataLst>
              <p:tags r:id="rId9"/>
            </p:custDataLst>
          </p:nvPr>
        </p:nvSpPr>
        <p:spPr bwMode="auto">
          <a:xfrm>
            <a:off x="7181408" y="4700936"/>
            <a:ext cx="3484048" cy="551508"/>
          </a:xfrm>
          <a:prstGeom prst="rect">
            <a:avLst/>
          </a:prstGeom>
          <a:solidFill>
            <a:srgbClr val="3DABC4"/>
          </a:solidFill>
          <a:ln w="9525">
            <a:noFill/>
            <a:miter lim="800000"/>
          </a:ln>
        </p:spPr>
        <p:txBody>
          <a:bodyPr wrap="square" lIns="91440" tIns="45720" rIns="98640" bIns="7092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替代粮食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527380" y="2109165"/>
          <a:ext cx="5930028" cy="3644726"/>
        </p:xfrm>
        <a:graphic>
          <a:graphicData uri="http://schemas.openxmlformats.org/drawingml/2006/table">
            <a:tbl>
              <a:tblPr/>
              <a:tblGrid>
                <a:gridCol w="1546225"/>
                <a:gridCol w="1424304"/>
                <a:gridCol w="1684250"/>
                <a:gridCol w="1275249"/>
              </a:tblGrid>
              <a:tr h="1060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材料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酶解糖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/g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 d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厌氧消化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zh-CN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产量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ml/g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zh-CN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产量葡萄糖当量 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mg/g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</a:tr>
              <a:tr h="54002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原料秸秆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111.9±7.2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121.4±3.6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323.0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黄贮秸秆</a:t>
                      </a:r>
                      <a:endParaRPr kumimoji="0" lang="zh-CN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120</a:t>
                      </a:r>
                      <a:r>
                        <a:rPr lang="en-US" altLang="zh-CN" sz="1600">
                          <a:ln>
                            <a:noFill/>
                          </a:ln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±6.7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54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发酵秸秆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339.5±3.6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186.3±5.0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495.5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2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提高率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203.4%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53.4%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9526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文本框 10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7380" y="1419047"/>
            <a:ext cx="5808107" cy="32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zh-CN" sz="1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酶解糖法及厌氧消化法比较处理秸秆消化率</a:t>
            </a:r>
            <a:endParaRPr lang="zh-CN" altLang="zh-CN" sz="18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新型发酵秸秆价值评估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1" descr="C:\Users\dunya\Desktop\苜蓿餐产气量.jpg苜蓿餐产气量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425130" y="1262334"/>
            <a:ext cx="5585460" cy="3519170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14" name="表格 13"/>
          <p:cNvGraphicFramePr/>
          <p:nvPr>
            <p:custDataLst>
              <p:tags r:id="rId3"/>
            </p:custDataLst>
          </p:nvPr>
        </p:nvGraphicFramePr>
        <p:xfrm>
          <a:off x="7251681" y="1262334"/>
          <a:ext cx="4245610" cy="3280410"/>
        </p:xfrm>
        <a:graphic>
          <a:graphicData uri="http://schemas.openxmlformats.org/drawingml/2006/table">
            <a:tbl>
              <a:tblPr/>
              <a:tblGrid>
                <a:gridCol w="750570"/>
                <a:gridCol w="751840"/>
                <a:gridCol w="836295"/>
                <a:gridCol w="816610"/>
                <a:gridCol w="1090295"/>
              </a:tblGrid>
              <a:tr h="34163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时间</a:t>
                      </a:r>
                      <a:r>
                        <a:rPr lang="en-US" altLang="zh-CN" sz="11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h</a:t>
                      </a:r>
                      <a:endParaRPr lang="en-US" altLang="zh-CN" sz="11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空白</a:t>
                      </a:r>
                      <a:r>
                        <a:rPr lang="en-US" alt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ml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altLang="en-US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处理秸秆</a:t>
                      </a:r>
                      <a:r>
                        <a:rPr lang="en-US" altLang="zh-CN" sz="11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ml</a:t>
                      </a:r>
                      <a:endParaRPr lang="en-US" altLang="zh-CN" sz="11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1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苜蓿草 ml</a:t>
                      </a:r>
                      <a:endParaRPr lang="zh-CN" sz="1100" b="1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未处理秸秆</a:t>
                      </a:r>
                      <a:r>
                        <a:rPr lang="en-US" altLang="zh-CN" sz="1100" b="1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ml</a:t>
                      </a:r>
                      <a:endParaRPr lang="en-US" altLang="zh-CN" sz="11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52</a:t>
                      </a:r>
                      <a:endParaRPr lang="en-US" altLang="en-US" sz="11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414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495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532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586</a:t>
                      </a:r>
                      <a:endParaRPr lang="en-US" altLang="en-US" sz="11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412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673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460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373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825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573</a:t>
                      </a:r>
                      <a:endParaRPr lang="en-US" altLang="en-US" sz="11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414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451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1205</a:t>
                      </a:r>
                      <a:endParaRPr lang="en-US" altLang="en-US" sz="11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997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496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1237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559</a:t>
                      </a:r>
                      <a:endParaRPr lang="en-US" altLang="en-US" sz="11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1525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642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1584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1408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754</a:t>
                      </a:r>
                      <a:endParaRPr lang="en-US" altLang="en-US" sz="11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7217257" y="4902154"/>
            <a:ext cx="4570730" cy="1503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9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处理秸秆比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苜蓿草消化能略高，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10%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9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能量角度看，处理秸秆可替代苜蓿草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6" name="表格 15"/>
          <p:cNvGraphicFramePr/>
          <p:nvPr>
            <p:custDataLst>
              <p:tags r:id="rId5"/>
            </p:custDataLst>
          </p:nvPr>
        </p:nvGraphicFramePr>
        <p:xfrm>
          <a:off x="216382" y="4850719"/>
          <a:ext cx="6744167" cy="137223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667570"/>
                <a:gridCol w="513515"/>
                <a:gridCol w="589931"/>
                <a:gridCol w="578927"/>
                <a:gridCol w="602769"/>
                <a:gridCol w="589320"/>
                <a:gridCol w="591154"/>
                <a:gridCol w="590543"/>
                <a:gridCol w="589320"/>
                <a:gridCol w="651675"/>
                <a:gridCol w="779443"/>
              </a:tblGrid>
              <a:tr h="564515">
                <a:tc>
                  <a:txBody>
                    <a:bodyPr/>
                    <a:lstStyle/>
                    <a:p>
                      <a:pPr indent="0" algn="ctr" fontAlgn="auto"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原料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粗蛋白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粗脂肪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粗纤维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无氮浸出物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粗灰分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中性洗涤纤维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酸性洗涤纤维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淀粉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猪消化能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 MJ/kg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肉牛增重净能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MJ/kg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BC4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苜蓿草</a:t>
                      </a:r>
                      <a:endParaRPr lang="zh-CN" altLang="en-US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zh-CN" sz="105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2.3</a:t>
                      </a:r>
                      <a:endParaRPr lang="en-US" altLang="zh-CN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29</a:t>
                      </a:r>
                      <a:endParaRPr lang="en-US" altLang="zh-CN" sz="105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34</a:t>
                      </a:r>
                      <a:endParaRPr lang="en-US" altLang="zh-CN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zh-CN" sz="10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46</a:t>
                      </a:r>
                      <a:endParaRPr lang="en-US" altLang="zh-CN" sz="105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endParaRPr lang="en-US" altLang="zh-CN" sz="105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3.5</a:t>
                      </a:r>
                      <a:endParaRPr lang="en-US" altLang="zh-CN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6.23</a:t>
                      </a:r>
                      <a:endParaRPr lang="en-US" altLang="zh-CN" sz="105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2.30</a:t>
                      </a:r>
                      <a:endParaRPr lang="en-US" altLang="zh-CN" sz="105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050">
                          <a:latin typeface="微软雅黑" panose="020B0503020204020204" charset="-122"/>
                          <a:ea typeface="微软雅黑" panose="020B0503020204020204" charset="-122"/>
                        </a:rPr>
                        <a:t>玉米秸</a:t>
                      </a:r>
                      <a:endParaRPr lang="zh-CN" altLang="en-US" sz="10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4-6</a:t>
                      </a:r>
                      <a:endParaRPr lang="en-US" altLang="zh-CN" sz="105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35</a:t>
                      </a:r>
                      <a:endParaRPr lang="en-US" altLang="zh-CN" sz="105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zh-CN" sz="105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70</a:t>
                      </a:r>
                      <a:endParaRPr lang="en-US" altLang="zh-CN" sz="105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</a:t>
                      </a:r>
                      <a:endParaRPr lang="en-US" altLang="zh-CN" sz="105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05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2.16</a:t>
                      </a:r>
                      <a:endParaRPr lang="en-US" altLang="zh-CN" sz="105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050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2.13</a:t>
                      </a:r>
                      <a:endParaRPr lang="en-US" altLang="zh-CN" sz="1050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DAB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发酵秸秆与苜蓿甲烷产气量比较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0372090" y="5132705"/>
            <a:ext cx="6350" cy="22288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双波形 6"/>
          <p:cNvSpPr>
            <a:spLocks noChangeAspect="1"/>
          </p:cNvSpPr>
          <p:nvPr/>
        </p:nvSpPr>
        <p:spPr>
          <a:xfrm>
            <a:off x="0" y="2566980"/>
            <a:ext cx="12192000" cy="4222668"/>
          </a:xfrm>
          <a:prstGeom prst="doubleWave">
            <a:avLst/>
          </a:prstGeom>
          <a:gradFill flip="none" rotWithShape="1">
            <a:gsLst>
              <a:gs pos="0">
                <a:srgbClr val="43CF88">
                  <a:lumMod val="60000"/>
                  <a:lumOff val="40000"/>
                </a:srgbClr>
              </a:gs>
              <a:gs pos="75000">
                <a:srgbClr val="3DABC4"/>
              </a:gs>
            </a:gsLst>
            <a:lin ang="0" scaled="1"/>
            <a:tileRect/>
          </a:gradFill>
          <a:ln w="12700">
            <a:noFill/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18000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413829"/>
            <a:ext cx="12192000" cy="1444171"/>
          </a:xfrm>
          <a:prstGeom prst="rect">
            <a:avLst/>
          </a:prstGeom>
          <a:gradFill flip="none" rotWithShape="1">
            <a:gsLst>
              <a:gs pos="0">
                <a:srgbClr val="43CF88">
                  <a:lumMod val="60000"/>
                  <a:lumOff val="40000"/>
                </a:srgbClr>
              </a:gs>
              <a:gs pos="75000">
                <a:srgbClr val="3DABC4"/>
              </a:gs>
            </a:gsLst>
            <a:lin ang="0" scaled="1"/>
            <a:tileRect/>
          </a:gradFill>
          <a:ln w="12700">
            <a:noFill/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18000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660401" y="1498438"/>
            <a:ext cx="11476181" cy="55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物理处理（粉碎）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化学处理（免脱毒）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生物处理（发酵）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+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瘤胃可实现秸秆高效利用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双波形 34"/>
          <p:cNvSpPr>
            <a:spLocks noChangeAspect="1"/>
          </p:cNvSpPr>
          <p:nvPr/>
        </p:nvSpPr>
        <p:spPr>
          <a:xfrm>
            <a:off x="0" y="2668724"/>
            <a:ext cx="12192000" cy="3862522"/>
          </a:xfrm>
          <a:prstGeom prst="doubleWave">
            <a:avLst/>
          </a:prstGeom>
          <a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279954" y="2669842"/>
            <a:ext cx="2123827" cy="3627121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  <a:tileRect/>
          </a:gradFill>
          <a:ln w="12700">
            <a:noFill/>
          </a:ln>
          <a:effectLst>
            <a:outerShdw blurRad="5334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0" name="任意多边形: 形状 49"/>
          <p:cNvSpPr/>
          <p:nvPr/>
        </p:nvSpPr>
        <p:spPr>
          <a:xfrm>
            <a:off x="4279955" y="2669843"/>
            <a:ext cx="1108086" cy="812008"/>
          </a:xfrm>
          <a:custGeom>
            <a:avLst/>
            <a:gdLst>
              <a:gd name="connsiteX0" fmla="*/ 0 w 1507673"/>
              <a:gd name="connsiteY0" fmla="*/ 0 h 1741714"/>
              <a:gd name="connsiteX1" fmla="*/ 1074057 w 1507673"/>
              <a:gd name="connsiteY1" fmla="*/ 0 h 1741714"/>
              <a:gd name="connsiteX2" fmla="*/ 1507673 w 1507673"/>
              <a:gd name="connsiteY2" fmla="*/ 870857 h 1741714"/>
              <a:gd name="connsiteX3" fmla="*/ 1074057 w 1507673"/>
              <a:gd name="connsiteY3" fmla="*/ 1741714 h 1741714"/>
              <a:gd name="connsiteX4" fmla="*/ 0 w 1507673"/>
              <a:gd name="connsiteY4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673" h="1741714">
                <a:moveTo>
                  <a:pt x="0" y="0"/>
                </a:moveTo>
                <a:lnTo>
                  <a:pt x="1074057" y="0"/>
                </a:lnTo>
                <a:cubicBezTo>
                  <a:pt x="1313537" y="0"/>
                  <a:pt x="1507673" y="389896"/>
                  <a:pt x="1507673" y="870857"/>
                </a:cubicBezTo>
                <a:cubicBezTo>
                  <a:pt x="1507673" y="1351818"/>
                  <a:pt x="1313537" y="1741714"/>
                  <a:pt x="1074057" y="1741714"/>
                </a:cubicBezTo>
                <a:lnTo>
                  <a:pt x="0" y="1741714"/>
                </a:lnTo>
                <a:close/>
              </a:path>
            </a:pathLst>
          </a:custGeom>
          <a:gradFill flip="none" rotWithShape="1">
            <a:gsLst>
              <a:gs pos="0">
                <a:srgbClr val="7AE2CF">
                  <a:lumMod val="60000"/>
                  <a:lumOff val="40000"/>
                </a:srgbClr>
              </a:gs>
              <a:gs pos="75000">
                <a:srgbClr val="43CF88"/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18000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01</a:t>
            </a:r>
            <a:endParaRPr kumimoji="0" lang="de-DE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323163" y="3583595"/>
            <a:ext cx="2080618" cy="81200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还原糖释放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323163" y="4420369"/>
            <a:ext cx="2080618" cy="15784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每克秸秆酶解后还原糖释放量由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0.2g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提高到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0.5g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以上，相当于粮食原料的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70%-75%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838671" y="2087481"/>
            <a:ext cx="2123827" cy="3627121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  <a:tileRect/>
          </a:gradFill>
          <a:ln w="12700">
            <a:noFill/>
          </a:ln>
          <a:effectLst>
            <a:outerShdw blurRad="5334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6838672" y="2087482"/>
            <a:ext cx="1108086" cy="812008"/>
          </a:xfrm>
          <a:custGeom>
            <a:avLst/>
            <a:gdLst>
              <a:gd name="connsiteX0" fmla="*/ 0 w 1507673"/>
              <a:gd name="connsiteY0" fmla="*/ 0 h 1741714"/>
              <a:gd name="connsiteX1" fmla="*/ 1074057 w 1507673"/>
              <a:gd name="connsiteY1" fmla="*/ 0 h 1741714"/>
              <a:gd name="connsiteX2" fmla="*/ 1507673 w 1507673"/>
              <a:gd name="connsiteY2" fmla="*/ 870857 h 1741714"/>
              <a:gd name="connsiteX3" fmla="*/ 1074057 w 1507673"/>
              <a:gd name="connsiteY3" fmla="*/ 1741714 h 1741714"/>
              <a:gd name="connsiteX4" fmla="*/ 0 w 1507673"/>
              <a:gd name="connsiteY4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673" h="1741714">
                <a:moveTo>
                  <a:pt x="0" y="0"/>
                </a:moveTo>
                <a:lnTo>
                  <a:pt x="1074057" y="0"/>
                </a:lnTo>
                <a:cubicBezTo>
                  <a:pt x="1313537" y="0"/>
                  <a:pt x="1507673" y="389896"/>
                  <a:pt x="1507673" y="870857"/>
                </a:cubicBezTo>
                <a:cubicBezTo>
                  <a:pt x="1507673" y="1351818"/>
                  <a:pt x="1313537" y="1741714"/>
                  <a:pt x="1074057" y="1741714"/>
                </a:cubicBezTo>
                <a:lnTo>
                  <a:pt x="0" y="1741714"/>
                </a:lnTo>
                <a:close/>
              </a:path>
            </a:pathLst>
          </a:custGeom>
          <a:gradFill flip="none" rotWithShape="1">
            <a:gsLst>
              <a:gs pos="0">
                <a:srgbClr val="7AE2CF">
                  <a:lumMod val="60000"/>
                  <a:lumOff val="40000"/>
                </a:srgbClr>
              </a:gs>
              <a:gs pos="75000">
                <a:srgbClr val="43CF88"/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18000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02</a:t>
            </a:r>
            <a:endParaRPr kumimoji="0" lang="de-DE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881880" y="3001234"/>
            <a:ext cx="2080618" cy="81200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消化率与能值提升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881880" y="3838008"/>
            <a:ext cx="2080618" cy="15784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破坏纤维交联结构，暴露纤维素，提高酶解效率，提高消化率和能量价值。通过厌氧发酵，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一吨玉米秸秆可以转化为与三吨青贮饲料价值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相当的优质草料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395073" y="2669842"/>
            <a:ext cx="2123827" cy="3627121"/>
          </a:xfrm>
          <a:prstGeom prst="rect">
            <a:avLst/>
          </a:prstGeom>
          <a:gradFill flip="none" rotWithShape="1">
            <a:gsLst>
              <a:gs pos="51000">
                <a:schemeClr val="bg1"/>
              </a:gs>
              <a:gs pos="100000">
                <a:schemeClr val="accent1">
                  <a:lumMod val="20000"/>
                  <a:lumOff val="80000"/>
                  <a:alpha val="60000"/>
                </a:schemeClr>
              </a:gs>
            </a:gsLst>
            <a:lin ang="5400000" scaled="1"/>
            <a:tileRect/>
          </a:gradFill>
          <a:ln w="12700">
            <a:noFill/>
          </a:ln>
          <a:effectLst>
            <a:outerShdw blurRad="5334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2" name="任意多边形: 形状 41"/>
          <p:cNvSpPr/>
          <p:nvPr/>
        </p:nvSpPr>
        <p:spPr>
          <a:xfrm>
            <a:off x="9395074" y="2669843"/>
            <a:ext cx="1108086" cy="812008"/>
          </a:xfrm>
          <a:custGeom>
            <a:avLst/>
            <a:gdLst>
              <a:gd name="connsiteX0" fmla="*/ 0 w 1507673"/>
              <a:gd name="connsiteY0" fmla="*/ 0 h 1741714"/>
              <a:gd name="connsiteX1" fmla="*/ 1074057 w 1507673"/>
              <a:gd name="connsiteY1" fmla="*/ 0 h 1741714"/>
              <a:gd name="connsiteX2" fmla="*/ 1507673 w 1507673"/>
              <a:gd name="connsiteY2" fmla="*/ 870857 h 1741714"/>
              <a:gd name="connsiteX3" fmla="*/ 1074057 w 1507673"/>
              <a:gd name="connsiteY3" fmla="*/ 1741714 h 1741714"/>
              <a:gd name="connsiteX4" fmla="*/ 0 w 1507673"/>
              <a:gd name="connsiteY4" fmla="*/ 1741714 h 174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7673" h="1741714">
                <a:moveTo>
                  <a:pt x="0" y="0"/>
                </a:moveTo>
                <a:lnTo>
                  <a:pt x="1074057" y="0"/>
                </a:lnTo>
                <a:cubicBezTo>
                  <a:pt x="1313537" y="0"/>
                  <a:pt x="1507673" y="389896"/>
                  <a:pt x="1507673" y="870857"/>
                </a:cubicBezTo>
                <a:cubicBezTo>
                  <a:pt x="1507673" y="1351818"/>
                  <a:pt x="1313537" y="1741714"/>
                  <a:pt x="1074057" y="1741714"/>
                </a:cubicBezTo>
                <a:lnTo>
                  <a:pt x="0" y="1741714"/>
                </a:lnTo>
                <a:close/>
              </a:path>
            </a:pathLst>
          </a:custGeom>
          <a:gradFill flip="none" rotWithShape="1">
            <a:gsLst>
              <a:gs pos="0">
                <a:srgbClr val="7AE2CF">
                  <a:lumMod val="60000"/>
                  <a:lumOff val="40000"/>
                </a:srgbClr>
              </a:gs>
              <a:gs pos="75000">
                <a:srgbClr val="43CF88"/>
              </a:gs>
            </a:gsLst>
            <a:lin ang="2700000" scaled="1"/>
            <a:tileRect/>
          </a:gradFill>
          <a:ln w="12700">
            <a:solidFill>
              <a:schemeClr val="bg1"/>
            </a:solidFill>
          </a:ln>
          <a:effectLst>
            <a:outerShdw blurRad="127000" dist="63500" dir="2700000" algn="tl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18000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de-DE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03</a:t>
            </a:r>
            <a:endParaRPr kumimoji="0" lang="de-DE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438282" y="3583595"/>
            <a:ext cx="2080618" cy="81200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蛋白含量提高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438282" y="4420369"/>
            <a:ext cx="2080618" cy="15784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多菌种混合发酵，发酵周期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5-6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天，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饲料蛋白质含量提高到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17%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以上，养分指标达到优质牧草（如苜蓿） 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80%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左右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新型发酵秸秆饲料价值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16231" y="1571411"/>
            <a:ext cx="5196073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日粮中玉米与秸秆比例</a:t>
            </a:r>
            <a:r>
              <a:rPr 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均为肉牛</a:t>
            </a:r>
            <a:r>
              <a:rPr lang="zh-CN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体重 %）</a:t>
            </a:r>
            <a:endParaRPr lang="zh-CN" sz="1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046480" y="2062391"/>
          <a:ext cx="5196205" cy="1567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2479"/>
                <a:gridCol w="506124"/>
                <a:gridCol w="857236"/>
                <a:gridCol w="272415"/>
                <a:gridCol w="1227205"/>
              </a:tblGrid>
              <a:tr h="26649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玉米</a:t>
                      </a:r>
                      <a:endParaRPr lang="en-US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发酵秸秆</a:t>
                      </a:r>
                      <a:endParaRPr lang="en-US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 hMerge="1"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 dirty="0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普通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秸秆</a:t>
                      </a:r>
                      <a:endParaRPr lang="en-US" altLang="en-US" sz="14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</a:tr>
              <a:tr h="39754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对照组</a:t>
                      </a:r>
                      <a:endParaRPr lang="zh-CN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0.70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   0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1.2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4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试验</a:t>
                      </a: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1组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0.56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    0.154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1.2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47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试验</a:t>
                      </a: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2组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0.49</a:t>
                      </a:r>
                      <a:endParaRPr 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200" b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    0.231</a:t>
                      </a: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200" b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1.2</a:t>
                      </a:r>
                      <a:endParaRPr lang="en-US" altLang="en-US" sz="1200" b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652953" y="1571411"/>
            <a:ext cx="2794635" cy="271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buClrTx/>
              <a:buSzTx/>
              <a:buFontTx/>
            </a:pP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肉牛饲养试验结果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汇总表</a:t>
            </a:r>
            <a:endParaRPr lang="zh-CN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4"/>
            </p:custDataLst>
          </p:nvPr>
        </p:nvGraphicFramePr>
        <p:xfrm>
          <a:off x="5954963" y="1946696"/>
          <a:ext cx="5780405" cy="2410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610"/>
                <a:gridCol w="1033780"/>
                <a:gridCol w="1028065"/>
                <a:gridCol w="1009015"/>
                <a:gridCol w="721360"/>
                <a:gridCol w="790575"/>
              </a:tblGrid>
              <a:tr h="2254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400" b="1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试验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组</a:t>
                      </a:r>
                      <a:endParaRPr lang="en-US" altLang="en-US" sz="1400" b="1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试验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组</a:t>
                      </a:r>
                      <a:endParaRPr lang="en-US" altLang="en-US" sz="1400" b="1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对照组</a:t>
                      </a:r>
                      <a:endParaRPr lang="en-US" altLang="en-US" sz="1400" b="1" baseline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SEM</a:t>
                      </a:r>
                      <a:endParaRPr lang="en-US" altLang="en-US" sz="1400" b="1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-value</a:t>
                      </a:r>
                      <a:endParaRPr lang="en-US" altLang="en-US" sz="1400" b="1" i="1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初始体重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kg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138.29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±23.69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137.93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±15.47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141.09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±15.80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4.00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0.949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结束体重 </a:t>
                      </a: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kg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176.29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±27.72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179.07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±19.68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176.00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±18.17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4.76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0.962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ADG</a:t>
                      </a: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g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395.96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±86.39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447.20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±61.86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379.53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±60.66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16.30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0.259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7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日均玉米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采食量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g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975.08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1003.06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1244.13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79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玉米</a:t>
                      </a: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增重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2.46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2.24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3.28</a:t>
                      </a:r>
                      <a:endParaRPr lang="en-US" altLang="en-US" sz="1200" b="0" baseline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精饲料</a:t>
                      </a:r>
                      <a:r>
                        <a:rPr lang="en-US" sz="1400" b="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400" b="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增重</a:t>
                      </a:r>
                      <a:endParaRPr lang="en-US" altLang="en-US" sz="1400" b="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4.41</a:t>
                      </a:r>
                      <a:endParaRPr lang="en-US" altLang="en-US" sz="1400" b="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1400" b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28</a:t>
                      </a:r>
                      <a:endParaRPr lang="en-US" altLang="en-US" sz="1400" b="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5.39</a:t>
                      </a:r>
                      <a:endParaRPr lang="en-US" altLang="en-US" sz="1400" b="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baseline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400" b="0" baseline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en-US" sz="1400" b="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5821930" y="3049926"/>
            <a:ext cx="6009089" cy="427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5821613" y="3880271"/>
            <a:ext cx="6009406" cy="258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316231" y="3656490"/>
            <a:ext cx="519607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sz="1600" b="1" dirty="0">
                <a:latin typeface="微软雅黑" panose="020B0503020204020204" charset="-122"/>
                <a:ea typeface="微软雅黑" panose="020B0503020204020204" charset="-122"/>
              </a:rPr>
              <a:t>秸秆表观消化率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</a:rPr>
              <a:t>比较表</a:t>
            </a:r>
            <a:endParaRPr lang="en-US" sz="16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2" name="表格 21"/>
          <p:cNvGraphicFramePr/>
          <p:nvPr>
            <p:custDataLst>
              <p:tags r:id="rId8"/>
            </p:custDataLst>
          </p:nvPr>
        </p:nvGraphicFramePr>
        <p:xfrm>
          <a:off x="316230" y="3998739"/>
          <a:ext cx="5196074" cy="2333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493"/>
                <a:gridCol w="893282"/>
                <a:gridCol w="816694"/>
                <a:gridCol w="832012"/>
                <a:gridCol w="607126"/>
                <a:gridCol w="599467"/>
              </a:tblGrid>
              <a:tr h="3798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0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1400" b="0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试验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1组</a:t>
                      </a:r>
                      <a:endParaRPr lang="en-US" altLang="en-US" sz="1400" b="1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试验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2组</a:t>
                      </a:r>
                      <a:endParaRPr lang="en-US" altLang="en-US" sz="1400" b="1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baseline="0" dirty="0" err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对照组</a:t>
                      </a:r>
                      <a:endParaRPr lang="en-US" altLang="en-US" sz="1400" b="1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baseline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SEM</a:t>
                      </a:r>
                      <a:endParaRPr lang="en-US" altLang="en-US" sz="1400" b="1" baseline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i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P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-value</a:t>
                      </a:r>
                      <a:endParaRPr lang="en-US" altLang="en-US" sz="1400" b="1" i="1" baseline="0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</a:tr>
              <a:tr h="3798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粪便干物质含量</a:t>
                      </a: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%</a:t>
                      </a:r>
                      <a:endParaRPr lang="en-US" altLang="en-US" sz="1200" b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21.39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±1.67aA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21.35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1.05aA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17.98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1.01b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0.46</a:t>
                      </a:r>
                      <a:endParaRPr lang="en-US" altLang="en-US" sz="1200" b="0" baseline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&lt; 0.01</a:t>
                      </a:r>
                      <a:endParaRPr lang="en-US" altLang="en-US" sz="1200" b="0" baseline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8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CP</a:t>
                      </a:r>
                      <a:r>
                        <a:rPr lang="en-US" sz="1200" b="0" baseline="0" dirty="0" err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消化率</a:t>
                      </a: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%</a:t>
                      </a:r>
                      <a:endParaRPr lang="en-US" altLang="en-US" sz="1200" b="0" baseline="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70.39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±1.09aA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72.88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1.48aA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57.35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1.08b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1.84</a:t>
                      </a:r>
                      <a:endParaRPr lang="en-US" altLang="en-US" sz="1200" b="0" baseline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&lt; 0.01</a:t>
                      </a:r>
                      <a:endParaRPr lang="en-US" altLang="en-US" sz="1200" b="0" baseline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8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有机物</a:t>
                      </a: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消化率 %</a:t>
                      </a:r>
                      <a:endParaRPr lang="en-US" altLang="en-US" sz="1200" b="0" baseline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64.73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±2.05aA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66.87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1.09aA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53.75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5.15b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1.53</a:t>
                      </a:r>
                      <a:endParaRPr lang="en-US" altLang="en-US" sz="1200" b="0" baseline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&lt; 0.01</a:t>
                      </a:r>
                      <a:endParaRPr lang="en-US" altLang="en-US" sz="1200" b="0" baseline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8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ADF</a:t>
                      </a: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消化率 %</a:t>
                      </a:r>
                      <a:endParaRPr lang="en-US" altLang="en-US" sz="1200" b="0" baseline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49.68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±1.88aA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50.16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1.90aA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36.25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4.95b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1.80</a:t>
                      </a:r>
                      <a:endParaRPr lang="en-US" altLang="en-US" sz="1200" b="0" baseline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&lt; 0.01</a:t>
                      </a:r>
                      <a:endParaRPr lang="en-US" altLang="en-US" sz="1200" b="0" baseline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88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NDF</a:t>
                      </a: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消化率</a:t>
                      </a: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 %</a:t>
                      </a:r>
                      <a:endParaRPr lang="en-US" altLang="en-US" sz="1200" b="0" baseline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52.72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±1.84aA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57.03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1.10aA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35.04</a:t>
                      </a:r>
                      <a:endParaRPr 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4.62b</a:t>
                      </a:r>
                      <a:endParaRPr lang="en-US" altLang="en-US" sz="1200" b="0" baseline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2.81</a:t>
                      </a:r>
                      <a:endParaRPr lang="en-US" altLang="en-US" sz="1200" b="0" baseline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&lt; 0.01</a:t>
                      </a:r>
                      <a:endParaRPr lang="en-US" altLang="en-US" sz="1200" b="0" baseline="0" dirty="0"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368531" y="5577103"/>
            <a:ext cx="5196074" cy="758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821613" y="4681059"/>
            <a:ext cx="6149808" cy="16546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饲喂处理秸秆降低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20%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玉米，可以获得更高的日增重。</a:t>
            </a: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处理秸秆组粗蛋白、有机物、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ADF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NDF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表观消化率分别提高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13%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﹣14%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11%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﹣13%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13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%﹣14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%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17%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﹣21%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，效果极显著。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n"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发酵全混合日粮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较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（联合处理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秸秆+精饲料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饲喂可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进一步提高生产效率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发酵秸秆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肉牛试验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298700" y="1134745"/>
            <a:ext cx="8462010" cy="13442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ea"/>
              <a:buNone/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</a:t>
            </a:r>
            <a:r>
              <a:rPr 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技术路径</a:t>
            </a:r>
            <a:r>
              <a:rPr lang="zh-CN" sz="1600" dirty="0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</a:rPr>
              <a:t>①</a:t>
            </a:r>
            <a:endParaRPr lang="zh-CN" sz="1600" dirty="0">
              <a:solidFill>
                <a:srgbClr val="FF0000"/>
              </a:solidFill>
              <a:latin typeface="Calibri" panose="020F0502020204030204" charset="0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ea"/>
              <a:buNone/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以秸秆中的纤维素为碳源，依靠微生物合成菌体蛋白（单细胞蛋白）</a:t>
            </a:r>
            <a:endParaRPr 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00000"/>
              <a:buFont typeface="+mj-ea"/>
              <a:buNone/>
            </a:pPr>
            <a:endParaRPr lang="zh-CN" sz="1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552700" y="2218055"/>
          <a:ext cx="7312660" cy="3051175"/>
        </p:xfrm>
        <a:graphic>
          <a:graphicData uri="http://schemas.openxmlformats.org/drawingml/2006/table">
            <a:tbl>
              <a:tblPr/>
              <a:tblGrid>
                <a:gridCol w="1287780"/>
                <a:gridCol w="911860"/>
                <a:gridCol w="998855"/>
                <a:gridCol w="908685"/>
                <a:gridCol w="895985"/>
                <a:gridCol w="894715"/>
                <a:gridCol w="1414780"/>
              </a:tblGrid>
              <a:tr h="610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原料</a:t>
                      </a:r>
                      <a:endParaRPr kumimoji="0" lang="zh-C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纤维素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半纤维素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木质素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灰分</a:t>
                      </a: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真蛋白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%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总活菌数 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CFU/g</a:t>
                      </a:r>
                      <a:endParaRPr kumimoji="0" lang="en-US" altLang="zh-CN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</a:tr>
              <a:tr h="610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原料秸秆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32.24±0.56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17.38±0.64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23.13±0.51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11.00±0.22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7.41±0.04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(7.93±0.21)×10</a:t>
                      </a:r>
                      <a:r>
                        <a:rPr kumimoji="0" lang="en-US" altLang="zh-CN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zh-CN" sz="12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预处理秸秆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37.07±1.09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13.87±1.17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21.36±0.87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10.65±0.10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8.07±0.46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厌氧发酵秸秆</a:t>
                      </a:r>
                      <a:endParaRPr kumimoji="0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34.25±0.00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10.59±0.71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26.71±1.91</a:t>
                      </a:r>
                      <a:endParaRPr kumimoji="0" lang="en-US" altLang="zh-CN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11.73±0.22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9.35±1.02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(1.59±0.33)×10</a:t>
                      </a:r>
                      <a:r>
                        <a:rPr kumimoji="0" lang="en-US" altLang="zh-CN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zh-CN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好氧发酵秸秆</a:t>
                      </a:r>
                      <a:endParaRPr kumimoji="0" lang="zh-CN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15.98±0.86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7.18±1.34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32.21±0.69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15.29±0.23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17.04±0.17</a:t>
                      </a:r>
                      <a:endParaRPr kumimoji="0" lang="en-US" altLang="zh-CN" sz="12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(3.59±0.45)×10</a:t>
                      </a:r>
                      <a:r>
                        <a:rPr kumimoji="0" lang="en-US" altLang="zh-CN" sz="1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zh-CN" sz="12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3810" marR="3810" marT="508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高蛋白秸秆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发酵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饲料研究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进展</a:t>
            </a:r>
            <a:endParaRPr lang="en-US" altLang="zh-CN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/>
          <p:nvPr>
            <p:custDataLst>
              <p:tags r:id="rId1"/>
            </p:custDataLst>
          </p:nvPr>
        </p:nvSpPr>
        <p:spPr>
          <a:xfrm>
            <a:off x="959856" y="1162401"/>
            <a:ext cx="9599584" cy="1297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7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022350" indent="-35115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339850" indent="-31623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681480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1386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958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0530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510280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ea"/>
              <a:buNone/>
            </a:pP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                                   </a:t>
            </a:r>
            <a:r>
              <a:rPr 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路径②</a:t>
            </a:r>
            <a:endParaRPr lang="zh-CN" sz="16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ea"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                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联合处理秸秆+氨基酸渣等蛋白辅料+微生物发酵</a:t>
            </a: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ea"/>
              <a:buNone/>
            </a:pPr>
            <a:endParaRPr lang="zh-CN" altLang="en-US" sz="24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buFont typeface="+mj-ea"/>
              <a:buNone/>
            </a:pPr>
            <a:endParaRPr lang="zh-CN" altLang="en-US" sz="18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2010772" y="2707331"/>
          <a:ext cx="9227126" cy="1979295"/>
        </p:xfrm>
        <a:graphic>
          <a:graphicData uri="http://schemas.openxmlformats.org/drawingml/2006/table">
            <a:tbl>
              <a:tblPr/>
              <a:tblGrid>
                <a:gridCol w="3087507"/>
                <a:gridCol w="2294302"/>
                <a:gridCol w="1922205"/>
              </a:tblGrid>
              <a:tr h="6597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氨基酸渣</a:t>
                      </a:r>
                      <a:endParaRPr lang="zh-CN"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b="1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处理秸秆</a:t>
                      </a:r>
                      <a:endParaRPr lang="zh-CN" sz="1800" b="1" dirty="0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800" b="1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粗蛋白</a:t>
                      </a:r>
                      <a:endParaRPr lang="zh-CN" sz="1800" b="1">
                        <a:solidFill>
                          <a:schemeClr val="bg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DABC4"/>
                    </a:solidFill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70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65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6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19.5</a:t>
                      </a:r>
                      <a:r>
                        <a:rPr lang="en-US" altLang="zh-CN" sz="16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6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721848" y="5181394"/>
            <a:ext cx="9227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通过氨基酸渣等高蛋白副产品的添加提升粗蛋白含量，通过酵母菌、乳酸菌等微生物发酵提升饲料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高蛋白秸秆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发酵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饲料研究进展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682016" y="1372981"/>
            <a:ext cx="8827968" cy="4112037"/>
          </a:xfrm>
          <a:prstGeom prst="rect">
            <a:avLst/>
          </a:prstGeom>
        </p:spPr>
      </p:pic>
      <p:sp>
        <p:nvSpPr>
          <p:cNvPr id="68" name="textbox 68"/>
          <p:cNvSpPr/>
          <p:nvPr/>
        </p:nvSpPr>
        <p:spPr>
          <a:xfrm>
            <a:off x="782320" y="5841280"/>
            <a:ext cx="10627360" cy="48260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ctr" rtl="0" eaLnBrk="0">
              <a:lnSpc>
                <a:spcPct val="150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中国乙醇年产量</a:t>
            </a:r>
            <a:r>
              <a:rPr lang="zh-CN"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1000万吨。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医用乙醇约300万吨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，燃料乙醇约300万吨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，其他用途约300万吨</a:t>
            </a:r>
            <a:endParaRPr lang="en-US" altLang="en-US" sz="2000" dirty="0"/>
          </a:p>
        </p:txBody>
      </p:sp>
      <p:sp>
        <p:nvSpPr>
          <p:cNvPr id="3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中国酒精产量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957130" y="5838218"/>
            <a:ext cx="10277739" cy="45514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54000"/>
              </a:lnSpc>
            </a:pPr>
            <a:endParaRPr lang="en-US" altLang="en-US" sz="100" dirty="0"/>
          </a:p>
          <a:p>
            <a:pPr marL="335915" indent="-323215" algn="ctr" rtl="0" eaLnBrk="0">
              <a:lnSpc>
                <a:spcPct val="136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2021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年，粮食酒精产量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510.60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万千升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（玉米为主，按照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3:1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产出比，消耗约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1600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万吨玉米）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2300085" y="1591295"/>
            <a:ext cx="7259320" cy="3675416"/>
            <a:chOff x="3884" y="2739"/>
            <a:chExt cx="11432" cy="4732"/>
          </a:xfrm>
        </p:grpSpPr>
        <p:pic>
          <p:nvPicPr>
            <p:cNvPr id="3" name="图片 2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3884" y="2739"/>
              <a:ext cx="11432" cy="4732"/>
            </a:xfrm>
            <a:prstGeom prst="roundRect">
              <a:avLst/>
            </a:prstGeom>
          </p:spPr>
        </p:pic>
        <p:pic>
          <p:nvPicPr>
            <p:cNvPr id="2" name="图片 1"/>
            <p:cNvPicPr/>
            <p:nvPr/>
          </p:nvPicPr>
          <p:blipFill>
            <a:blip r:embed="rId2"/>
            <a:srcRect l="84841" t="60841" r="9762" b="26099"/>
            <a:stretch>
              <a:fillRect/>
            </a:stretch>
          </p:blipFill>
          <p:spPr>
            <a:xfrm>
              <a:off x="4670" y="4312"/>
              <a:ext cx="617" cy="618"/>
            </a:xfrm>
            <a:prstGeom prst="rect">
              <a:avLst/>
            </a:prstGeom>
          </p:spPr>
        </p:pic>
      </p:grpSp>
      <p:sp>
        <p:nvSpPr>
          <p:cNvPr id="5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发酵酒精的原料来源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2"/>
          <p:cNvSpPr/>
          <p:nvPr/>
        </p:nvSpPr>
        <p:spPr>
          <a:xfrm>
            <a:off x="4446270" y="6361430"/>
            <a:ext cx="4107180" cy="3333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2420"/>
              </a:lnSpc>
            </a:pPr>
            <a:r>
              <a:rPr lang="en-US"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全谷物干法乙醇发酵</a:t>
            </a:r>
            <a:r>
              <a:rPr lang="zh-CN"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设备流程</a:t>
            </a:r>
            <a:endParaRPr lang="en-US" altLang="en-US" sz="2000" dirty="0"/>
          </a:p>
        </p:txBody>
      </p:sp>
      <p:sp>
        <p:nvSpPr>
          <p:cNvPr id="104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190115" y="1207770"/>
            <a:ext cx="7811770" cy="4921250"/>
          </a:xfrm>
          <a:prstGeom prst="rect">
            <a:avLst/>
          </a:prstGeom>
        </p:spPr>
      </p:pic>
      <p:sp>
        <p:nvSpPr>
          <p:cNvPr id="3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玉米全谷物酒精发酵设备流程图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2449573" y="5679419"/>
            <a:ext cx="8622062" cy="10014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4000"/>
              </a:lnSpc>
            </a:pPr>
            <a:endParaRPr lang="en-US" altLang="en-US" sz="100" dirty="0"/>
          </a:p>
          <a:p>
            <a:pPr marL="355600" indent="-342900" algn="l" rtl="0" eaLnBrk="0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我国玉米深加工年产能总计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1.2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亿吨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55600" indent="-342900" algn="l" rtl="0" eaLnBrk="0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受盈利水平影响，开工率通常维持在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50%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左右，对应玉米消费量约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6000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textbox 20"/>
          <p:cNvSpPr/>
          <p:nvPr/>
        </p:nvSpPr>
        <p:spPr>
          <a:xfrm>
            <a:off x="2607310" y="345398"/>
            <a:ext cx="697738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13298" y="1125138"/>
            <a:ext cx="6849930" cy="4607723"/>
          </a:xfrm>
          <a:prstGeom prst="rect">
            <a:avLst/>
          </a:prstGeom>
        </p:spPr>
      </p:pic>
      <p:sp>
        <p:nvSpPr>
          <p:cNvPr id="2" name="textbox 20"/>
          <p:cNvSpPr/>
          <p:nvPr/>
        </p:nvSpPr>
        <p:spPr>
          <a:xfrm>
            <a:off x="2607310" y="314674"/>
            <a:ext cx="697738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ctr" rtl="0" eaLnBrk="0">
              <a:lnSpc>
                <a:spcPct val="91000"/>
              </a:lnSpc>
            </a:pP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</a:t>
            </a: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深加工产能和开工规模</a:t>
            </a:r>
            <a:endParaRPr lang="zh-CN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6717189" y="4798527"/>
            <a:ext cx="1588135" cy="1384409"/>
          </a:xfrm>
          <a:prstGeom prst="rect">
            <a:avLst/>
          </a:prstGeom>
          <a:noFill/>
          <a:ln>
            <a:solidFill>
              <a:srgbClr val="C9E0CE"/>
            </a:solidFill>
          </a:ln>
        </p:spPr>
        <p:txBody>
          <a:bodyPr wrap="square" rtlCol="0">
            <a:no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0" name="picture 3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914372" y="1855520"/>
            <a:ext cx="19050" cy="312148"/>
          </a:xfrm>
          <a:prstGeom prst="rect">
            <a:avLst/>
          </a:prstGeom>
        </p:spPr>
      </p:pic>
      <p:pic>
        <p:nvPicPr>
          <p:cNvPr id="342" name="picture 3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025525" y="1865093"/>
            <a:ext cx="19050" cy="312148"/>
          </a:xfrm>
          <a:prstGeom prst="rect">
            <a:avLst/>
          </a:prstGeom>
        </p:spPr>
      </p:pic>
      <p:sp>
        <p:nvSpPr>
          <p:cNvPr id="344" name="textbox 344"/>
          <p:cNvSpPr/>
          <p:nvPr>
            <p:custDataLst>
              <p:tags r:id="rId3"/>
            </p:custDataLst>
          </p:nvPr>
        </p:nvSpPr>
        <p:spPr>
          <a:xfrm>
            <a:off x="3783961" y="4829023"/>
            <a:ext cx="1598930" cy="468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87325" algn="ctr" rtl="0" eaLnBrk="0">
              <a:lnSpc>
                <a:spcPct val="94000"/>
              </a:lnSpc>
              <a:spcBef>
                <a:spcPts val="5"/>
              </a:spcBef>
              <a:buClrTx/>
              <a:buSzTx/>
              <a:buFontTx/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0.95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吨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CO</a:t>
            </a:r>
            <a:r>
              <a:rPr lang="en-US" altLang="zh-CN" b="1" baseline="-25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sz="1800" b="1" spc="0" baseline="-25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46" name="textbox 346"/>
          <p:cNvSpPr/>
          <p:nvPr>
            <p:custDataLst>
              <p:tags r:id="rId4"/>
            </p:custDataLst>
          </p:nvPr>
        </p:nvSpPr>
        <p:spPr>
          <a:xfrm>
            <a:off x="3783961" y="4029241"/>
            <a:ext cx="1598930" cy="462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lang="en-US" altLang="en-US" sz="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87325" algn="l" rtl="0" eaLnBrk="0">
              <a:lnSpc>
                <a:spcPct val="94000"/>
              </a:lnSpc>
              <a:spcBef>
                <a:spcPts val="5"/>
              </a:spcBef>
            </a:pPr>
            <a:r>
              <a:rPr lang="en-US" altLang="zh-CN" sz="1800" b="1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1吨 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乙醇</a:t>
            </a:r>
            <a:endParaRPr lang="zh-CN" altLang="en-US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8" name="textbox 348"/>
          <p:cNvSpPr/>
          <p:nvPr>
            <p:custDataLst>
              <p:tags r:id="rId5"/>
            </p:custDataLst>
          </p:nvPr>
        </p:nvSpPr>
        <p:spPr>
          <a:xfrm>
            <a:off x="935024" y="4829023"/>
            <a:ext cx="1598930" cy="462280"/>
          </a:xfrm>
          <a:prstGeom prst="rect">
            <a:avLst/>
          </a:prstGeom>
          <a:solidFill>
            <a:srgbClr val="D4F4F2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endParaRPr lang="en-US" altLang="en-US" sz="5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90525" algn="l" rtl="0" eaLnBrk="0">
              <a:lnSpc>
                <a:spcPct val="93000"/>
              </a:lnSpc>
              <a:spcBef>
                <a:spcPts val="0"/>
              </a:spcBef>
            </a:pP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3吨玉米</a:t>
            </a:r>
            <a:endParaRPr lang="en-US" altLang="en-US" sz="2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0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68" name="picture 3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025525" y="2399436"/>
            <a:ext cx="19050" cy="76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1278" y="1444126"/>
            <a:ext cx="27774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淀粉乙醇转化化学式</a:t>
            </a:r>
            <a:r>
              <a:rPr lang="zh-CN" altLang="en-US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2909" y="1986312"/>
            <a:ext cx="8730626" cy="1289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(C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O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) n +nH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O ⇢2nCH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CH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OH+2nCO</a:t>
            </a:r>
            <a:r>
              <a:rPr lang="en-US" altLang="zh-CN" baseline="-250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</a:rPr>
              <a:t>↑   +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酵母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            162                              2   ×   46           2 × 44        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1.8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淀粉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               1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吨乙醇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       0.95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0.1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吨酵母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textbox 344"/>
          <p:cNvSpPr/>
          <p:nvPr>
            <p:custDataLst>
              <p:tags r:id="rId7"/>
            </p:custDataLst>
          </p:nvPr>
        </p:nvSpPr>
        <p:spPr>
          <a:xfrm>
            <a:off x="3783961" y="5643096"/>
            <a:ext cx="1598930" cy="468628"/>
          </a:xfrm>
          <a:prstGeom prst="rect">
            <a:avLst/>
          </a:prstGeom>
          <a:solidFill>
            <a:srgbClr val="C4D9C6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87325" algn="ctr" rtl="0" eaLnBrk="0">
              <a:lnSpc>
                <a:spcPct val="94000"/>
              </a:lnSpc>
              <a:spcBef>
                <a:spcPts val="5"/>
              </a:spcBef>
              <a:buClrTx/>
              <a:buSzTx/>
              <a:buFontTx/>
            </a:pPr>
            <a:r>
              <a:rPr lang="en-US" altLang="zh-CN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1吨</a:t>
            </a: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1800" b="1" spc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407213" y="5294478"/>
            <a:ext cx="352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407213" y="4462581"/>
            <a:ext cx="35242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39096" y="4828534"/>
            <a:ext cx="15662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/>
            <a:r>
              <a:rPr lang="zh-CN" altLang="en-US" sz="16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蛋白质</a:t>
            </a:r>
            <a:endParaRPr lang="zh-CN" altLang="en-US" sz="1600" b="0" i="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/>
            <a:r>
              <a:rPr lang="zh-CN" altLang="en-US" sz="16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脂肪</a:t>
            </a:r>
            <a:endParaRPr lang="zh-CN" altLang="en-US" sz="1600" b="0" i="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/>
            <a:r>
              <a:rPr lang="zh-CN" altLang="en-US" sz="16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纤维</a:t>
            </a:r>
            <a:endParaRPr lang="zh-CN" altLang="en-US" sz="1600" b="0" i="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/>
            <a:r>
              <a:rPr lang="zh-CN" altLang="en-US" sz="16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酵母细胞</a:t>
            </a:r>
            <a:endParaRPr lang="zh-CN" altLang="en-US" sz="1600" b="0" i="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/>
            <a:r>
              <a:rPr lang="zh-CN" altLang="en-US" sz="16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代谢产物</a:t>
            </a:r>
            <a:endParaRPr lang="zh-CN" altLang="en-US" sz="1600" b="0" i="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酒精发酵的化学过程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12" name="连接符: 肘形 11"/>
          <p:cNvCxnSpPr>
            <a:stCxn id="348" idx="3"/>
            <a:endCxn id="346" idx="1"/>
          </p:cNvCxnSpPr>
          <p:nvPr/>
        </p:nvCxnSpPr>
        <p:spPr>
          <a:xfrm flipV="1">
            <a:off x="2533954" y="4260381"/>
            <a:ext cx="1250007" cy="7997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连接符: 肘形 15"/>
          <p:cNvCxnSpPr>
            <a:stCxn id="348" idx="3"/>
            <a:endCxn id="3" idx="1"/>
          </p:cNvCxnSpPr>
          <p:nvPr/>
        </p:nvCxnSpPr>
        <p:spPr>
          <a:xfrm>
            <a:off x="2533954" y="5060163"/>
            <a:ext cx="1250007" cy="81724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stCxn id="348" idx="3"/>
            <a:endCxn id="344" idx="1"/>
          </p:cNvCxnSpPr>
          <p:nvPr/>
        </p:nvCxnSpPr>
        <p:spPr>
          <a:xfrm>
            <a:off x="2533954" y="5060163"/>
            <a:ext cx="1250007" cy="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图形 57" descr="箭头: 轻微弯曲 纯色填充"/>
          <p:cNvSpPr/>
          <p:nvPr/>
        </p:nvSpPr>
        <p:spPr>
          <a:xfrm rot="20437674">
            <a:off x="5392471" y="5511694"/>
            <a:ext cx="1368599" cy="457200"/>
          </a:xfrm>
          <a:custGeom>
            <a:avLst/>
            <a:gdLst>
              <a:gd name="connsiteX0" fmla="*/ 838200 w 838226"/>
              <a:gd name="connsiteY0" fmla="*/ 228600 h 457200"/>
              <a:gd name="connsiteX1" fmla="*/ 609600 w 838226"/>
              <a:gd name="connsiteY1" fmla="*/ 0 h 457200"/>
              <a:gd name="connsiteX2" fmla="*/ 609600 w 838226"/>
              <a:gd name="connsiteY2" fmla="*/ 142875 h 457200"/>
              <a:gd name="connsiteX3" fmla="*/ 0 w 838226"/>
              <a:gd name="connsiteY3" fmla="*/ 142875 h 457200"/>
              <a:gd name="connsiteX4" fmla="*/ 609600 w 838226"/>
              <a:gd name="connsiteY4" fmla="*/ 361950 h 457200"/>
              <a:gd name="connsiteX5" fmla="*/ 609600 w 838226"/>
              <a:gd name="connsiteY5" fmla="*/ 457200 h 457200"/>
              <a:gd name="connsiteX6" fmla="*/ 838200 w 838226"/>
              <a:gd name="connsiteY6" fmla="*/ 2286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8226" h="457200">
                <a:moveTo>
                  <a:pt x="838200" y="228600"/>
                </a:moveTo>
                <a:cubicBezTo>
                  <a:pt x="841058" y="228600"/>
                  <a:pt x="609600" y="0"/>
                  <a:pt x="609600" y="0"/>
                </a:cubicBezTo>
                <a:lnTo>
                  <a:pt x="609600" y="142875"/>
                </a:lnTo>
                <a:cubicBezTo>
                  <a:pt x="458153" y="211455"/>
                  <a:pt x="0" y="142875"/>
                  <a:pt x="0" y="142875"/>
                </a:cubicBezTo>
                <a:cubicBezTo>
                  <a:pt x="0" y="142875"/>
                  <a:pt x="324803" y="391478"/>
                  <a:pt x="609600" y="361950"/>
                </a:cubicBezTo>
                <a:lnTo>
                  <a:pt x="609600" y="457200"/>
                </a:lnTo>
                <a:lnTo>
                  <a:pt x="838200" y="228600"/>
                </a:lnTo>
                <a:close/>
              </a:path>
            </a:pathLst>
          </a:custGeom>
          <a:solidFill>
            <a:srgbClr val="C4D9C6">
              <a:alpha val="30000"/>
            </a:srgbClr>
          </a:solidFill>
          <a:ln w="605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酒精发酵技术升级方向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474345" y="2694305"/>
          <a:ext cx="4194810" cy="303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5709058" y="3006947"/>
            <a:ext cx="6328800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>
              <a:lnSpc>
                <a:spcPct val="150000"/>
              </a:lnSpc>
            </a:pPr>
            <a:r>
              <a:rPr lang="zh-CN" altLang="zh-CN" sz="1600" u="sng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营养物质的干燥损失大（干燥温度高，美拉德反应，</a:t>
            </a:r>
            <a:r>
              <a:rPr lang="en-US" altLang="zh-CN" sz="1600" u="sng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DDGS</a:t>
            </a:r>
            <a:r>
              <a:rPr lang="zh-CN" altLang="en-US" sz="1600" u="sng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按色论价</a:t>
            </a:r>
            <a:r>
              <a:rPr lang="zh-CN" altLang="zh-CN" sz="1600" u="sng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zh-CN" sz="1600" u="sng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9058" y="3996678"/>
            <a:ext cx="55012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1600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毒素问题（副产品</a:t>
            </a:r>
            <a:r>
              <a:rPr lang="en-US" altLang="zh-CN" sz="1600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DDGS</a:t>
            </a:r>
            <a:r>
              <a:rPr lang="zh-CN" altLang="zh-CN" sz="1600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毒素是原料</a:t>
            </a:r>
            <a:r>
              <a:rPr lang="en-US" altLang="zh-CN" sz="1600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600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倍，应用受限）</a:t>
            </a:r>
            <a:endParaRPr lang="zh-CN" altLang="en-US" sz="1600" u="sng" dirty="0"/>
          </a:p>
        </p:txBody>
      </p:sp>
      <p:sp>
        <p:nvSpPr>
          <p:cNvPr id="12" name="文本框 11"/>
          <p:cNvSpPr txBox="1"/>
          <p:nvPr/>
        </p:nvSpPr>
        <p:spPr>
          <a:xfrm>
            <a:off x="5762497" y="4906772"/>
            <a:ext cx="59274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zh-CN" altLang="zh-CN" sz="1600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能耗大（DDGS干燥成本</a:t>
            </a:r>
            <a:r>
              <a:rPr lang="en-US" altLang="zh-CN" sz="1600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300</a:t>
            </a:r>
            <a:r>
              <a:rPr lang="zh-CN" altLang="en-US" sz="1600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元</a:t>
            </a:r>
            <a:r>
              <a:rPr lang="zh-CN" altLang="en-US" sz="1600" u="sng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zh-CN" sz="1600" u="sng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吨，15亿元/年</a:t>
            </a:r>
            <a:r>
              <a:rPr lang="zh-CN" altLang="zh-CN" sz="1600" u="sng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zh-CN" sz="1600" b="0" i="0" u="sng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标注: 线形 12"/>
          <p:cNvSpPr/>
          <p:nvPr/>
        </p:nvSpPr>
        <p:spPr>
          <a:xfrm>
            <a:off x="5272645" y="1166158"/>
            <a:ext cx="3479471" cy="839730"/>
          </a:xfrm>
          <a:prstGeom prst="borderCallout1">
            <a:avLst>
              <a:gd name="adj1" fmla="val 46326"/>
              <a:gd name="adj2" fmla="val -313"/>
              <a:gd name="adj3" fmla="val 300586"/>
              <a:gd name="adj4" fmla="val -221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除酒精外，仅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DDGS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一个产品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9" name="连接符: 肘形 38"/>
          <p:cNvCxnSpPr>
            <a:endCxn id="5" idx="1"/>
          </p:cNvCxnSpPr>
          <p:nvPr/>
        </p:nvCxnSpPr>
        <p:spPr>
          <a:xfrm rot="5400000" flipH="1" flipV="1">
            <a:off x="5112725" y="3280961"/>
            <a:ext cx="661251" cy="531416"/>
          </a:xfrm>
          <a:prstGeom prst="bentConnector2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连接符: 肘形 40"/>
          <p:cNvCxnSpPr>
            <a:endCxn id="12" idx="1"/>
          </p:cNvCxnSpPr>
          <p:nvPr/>
        </p:nvCxnSpPr>
        <p:spPr>
          <a:xfrm rot="16200000" flipH="1">
            <a:off x="4882567" y="4196118"/>
            <a:ext cx="1175005" cy="584855"/>
          </a:xfrm>
          <a:prstGeom prst="bentConnector2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>
            <a:off x="5177642" y="4151417"/>
            <a:ext cx="531416" cy="2284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18"/>
          <p:cNvSpPr/>
          <p:nvPr/>
        </p:nvSpPr>
        <p:spPr>
          <a:xfrm>
            <a:off x="1093787" y="5821663"/>
            <a:ext cx="10004425" cy="47819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4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35915" indent="-323215" algn="l" rtl="0" eaLnBrk="0">
              <a:lnSpc>
                <a:spcPct val="136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DDG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蛋白高，纤维高，含大量酵母细胞；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DDS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脂肪高，纤维低，含大量酵母水解物成分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55858" name="表格 155857"/>
          <p:cNvGraphicFramePr/>
          <p:nvPr>
            <p:custDataLst>
              <p:tags r:id="rId1"/>
            </p:custDataLst>
          </p:nvPr>
        </p:nvGraphicFramePr>
        <p:xfrm>
          <a:off x="2773680" y="1739265"/>
          <a:ext cx="6524625" cy="3818255"/>
        </p:xfrm>
        <a:graphic>
          <a:graphicData uri="http://schemas.openxmlformats.org/drawingml/2006/table">
            <a:tbl>
              <a:tblPr/>
              <a:tblGrid>
                <a:gridCol w="2174875"/>
                <a:gridCol w="2174875"/>
                <a:gridCol w="2174875"/>
              </a:tblGrid>
              <a:tr h="4572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  <a:endParaRPr lang="zh-CN" alt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9C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DDG</a:t>
                      </a:r>
                      <a:endParaRPr lang="en-US" altLang="zh-CN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9C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DDS</a:t>
                      </a:r>
                      <a:endParaRPr lang="en-US" altLang="zh-CN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9C6"/>
                    </a:solidFill>
                  </a:tcPr>
                </a:tc>
              </a:tr>
              <a:tr h="4241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DM, %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34.3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37.7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9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CP, %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33.8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19.5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1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EE,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7.7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17.4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91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CF,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9.1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1.4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Ash,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3.0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8.4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5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Ca,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0.04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0.09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54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P,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0.56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1.30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54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毒素</a:t>
                      </a:r>
                      <a:endParaRPr lang="zh-CN" altLang="en-US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低</a:t>
                      </a:r>
                      <a:endParaRPr lang="zh-CN" altLang="en-US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高</a:t>
                      </a:r>
                      <a:endParaRPr lang="zh-CN" altLang="en-US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496185" y="1217295"/>
            <a:ext cx="73317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DDG与DDS组分的成分对比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DDG 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 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DDS“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分家“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84057" y="1023696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100" dirty="0">
                <a:solidFill>
                  <a:srgbClr val="006D33"/>
                </a:solidFill>
                <a:latin typeface="微软雅黑" panose="020B0503020204020204" charset="-122"/>
                <a:ea typeface="微软雅黑" panose="020B0503020204020204" charset="-122"/>
              </a:rPr>
              <a:t>DDG</a:t>
            </a:r>
            <a:r>
              <a:rPr lang="zh-CN" sz="2400" b="1" spc="100" dirty="0">
                <a:solidFill>
                  <a:srgbClr val="006D33"/>
                </a:solidFill>
                <a:latin typeface="微软雅黑" panose="020B0503020204020204" charset="-122"/>
                <a:ea typeface="微软雅黑" panose="020B0503020204020204" charset="-122"/>
              </a:rPr>
              <a:t>柏尊</a:t>
            </a:r>
            <a:r>
              <a:rPr lang="zh-CN" altLang="en-US" sz="2400" b="1" spc="100" dirty="0">
                <a:solidFill>
                  <a:srgbClr val="006D33"/>
                </a:solidFill>
                <a:latin typeface="微软雅黑" panose="020B0503020204020204" charset="-122"/>
                <a:ea typeface="微软雅黑" panose="020B0503020204020204" charset="-122"/>
              </a:rPr>
              <a:t>工艺</a:t>
            </a:r>
            <a:endParaRPr lang="zh-CN" altLang="en-US" sz="2400" b="1" spc="100" dirty="0">
              <a:solidFill>
                <a:srgbClr val="006D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099699" y="124190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酒精蒸馏液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41076" y="3563308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压榨脱水装备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5099699" y="2784011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固形物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099699" y="3601103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压榨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5099699" y="2012639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离心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5099699" y="4363585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压榨物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74304" y="3665084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水（循环利用）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5099699" y="604539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干燥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DDG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5099699" y="518766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干燥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4524339" y="3797951"/>
            <a:ext cx="575310" cy="508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>
            <a:stCxn id="9" idx="2"/>
            <a:endCxn id="16" idx="0"/>
          </p:cNvCxnSpPr>
          <p:nvPr>
            <p:custDataLst>
              <p:tags r:id="rId8"/>
            </p:custDataLst>
          </p:nvPr>
        </p:nvCxnSpPr>
        <p:spPr>
          <a:xfrm>
            <a:off x="6241331" y="1640702"/>
            <a:ext cx="0" cy="37211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16" idx="2"/>
            <a:endCxn id="12" idx="0"/>
          </p:cNvCxnSpPr>
          <p:nvPr>
            <p:custDataLst>
              <p:tags r:id="rId9"/>
            </p:custDataLst>
          </p:nvPr>
        </p:nvCxnSpPr>
        <p:spPr>
          <a:xfrm>
            <a:off x="6241331" y="2411439"/>
            <a:ext cx="0" cy="37211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2" idx="2"/>
            <a:endCxn id="14" idx="0"/>
          </p:cNvCxnSpPr>
          <p:nvPr>
            <p:custDataLst>
              <p:tags r:id="rId10"/>
            </p:custDataLst>
          </p:nvPr>
        </p:nvCxnSpPr>
        <p:spPr>
          <a:xfrm>
            <a:off x="6241331" y="3182811"/>
            <a:ext cx="0" cy="41846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14" idx="2"/>
            <a:endCxn id="27" idx="0"/>
          </p:cNvCxnSpPr>
          <p:nvPr>
            <p:custDataLst>
              <p:tags r:id="rId11"/>
            </p:custDataLst>
          </p:nvPr>
        </p:nvCxnSpPr>
        <p:spPr>
          <a:xfrm>
            <a:off x="6241331" y="3999903"/>
            <a:ext cx="0" cy="36385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7" idx="2"/>
            <a:endCxn id="33" idx="0"/>
          </p:cNvCxnSpPr>
          <p:nvPr>
            <p:custDataLst>
              <p:tags r:id="rId12"/>
            </p:custDataLst>
          </p:nvPr>
        </p:nvCxnSpPr>
        <p:spPr>
          <a:xfrm>
            <a:off x="6241331" y="4762385"/>
            <a:ext cx="0" cy="42545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33" idx="2"/>
            <a:endCxn id="32" idx="0"/>
          </p:cNvCxnSpPr>
          <p:nvPr>
            <p:custDataLst>
              <p:tags r:id="rId13"/>
            </p:custDataLst>
          </p:nvPr>
        </p:nvCxnSpPr>
        <p:spPr>
          <a:xfrm>
            <a:off x="6241331" y="5586462"/>
            <a:ext cx="0" cy="45847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>
            <p:custDataLst>
              <p:tags r:id="rId14"/>
            </p:custDataLst>
          </p:nvPr>
        </p:nvCxnSpPr>
        <p:spPr>
          <a:xfrm>
            <a:off x="7425018" y="4571506"/>
            <a:ext cx="539166" cy="84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7383227" y="3803207"/>
            <a:ext cx="528320" cy="698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15"/>
            </p:custDataLst>
          </p:nvPr>
        </p:nvSpPr>
        <p:spPr>
          <a:xfrm>
            <a:off x="8074185" y="4370518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发酵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3" name="直接箭头连接符 2"/>
          <p:cNvCxnSpPr/>
          <p:nvPr>
            <p:custDataLst>
              <p:tags r:id="rId16"/>
            </p:custDataLst>
          </p:nvPr>
        </p:nvCxnSpPr>
        <p:spPr>
          <a:xfrm>
            <a:off x="9215671" y="4769523"/>
            <a:ext cx="0" cy="36385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>
            <p:custDataLst>
              <p:tags r:id="rId17"/>
            </p:custDataLst>
          </p:nvPr>
        </p:nvSpPr>
        <p:spPr>
          <a:xfrm>
            <a:off x="8074185" y="6045013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发酵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DDG</a:t>
            </a:r>
            <a:endParaRPr lang="en-US" altLang="zh-CN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8"/>
            </p:custDataLst>
          </p:nvPr>
        </p:nvSpPr>
        <p:spPr>
          <a:xfrm>
            <a:off x="8074039" y="518766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干燥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19"/>
            </p:custDataLst>
          </p:nvPr>
        </p:nvCxnSpPr>
        <p:spPr>
          <a:xfrm>
            <a:off x="9215671" y="5586768"/>
            <a:ext cx="0" cy="36385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DDG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升级工艺与新产品开发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" name="textbox 18"/>
          <p:cNvSpPr/>
          <p:nvPr/>
        </p:nvSpPr>
        <p:spPr>
          <a:xfrm>
            <a:off x="1093787" y="6059170"/>
            <a:ext cx="10004425" cy="492381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4000"/>
              </a:lnSpc>
            </a:pPr>
            <a:endParaRPr lang="en-US" altLang="en-US" sz="100" dirty="0"/>
          </a:p>
          <a:p>
            <a:pPr marL="335915" indent="-323215" algn="ctr" rtl="0" eaLnBrk="0">
              <a:lnSpc>
                <a:spcPct val="136000"/>
              </a:lnSpc>
            </a:pPr>
            <a:r>
              <a:rPr lang="en-US" altLang="zh-CN" sz="2000" dirty="0"/>
              <a:t>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新品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DDG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低毒，具有更大应用范围；发酵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DDG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，高纤维、高营养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55858" name="表格 155857"/>
          <p:cNvGraphicFramePr/>
          <p:nvPr>
            <p:custDataLst>
              <p:tags r:id="rId1"/>
            </p:custDataLst>
          </p:nvPr>
        </p:nvGraphicFramePr>
        <p:xfrm>
          <a:off x="2357755" y="1256030"/>
          <a:ext cx="7926705" cy="4533190"/>
        </p:xfrm>
        <a:graphic>
          <a:graphicData uri="http://schemas.openxmlformats.org/drawingml/2006/table">
            <a:tbl>
              <a:tblPr/>
              <a:tblGrid>
                <a:gridCol w="2642235"/>
                <a:gridCol w="2642235"/>
                <a:gridCol w="2642235"/>
              </a:tblGrid>
              <a:tr h="4389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  <a:endParaRPr lang="zh-CN" alt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9C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DDG</a:t>
                      </a:r>
                      <a:endParaRPr lang="en-US" altLang="zh-CN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9C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发酵</a:t>
                      </a: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DDG</a:t>
                      </a:r>
                      <a:endParaRPr lang="en-US" altLang="zh-CN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9C6"/>
                    </a:solidFill>
                  </a:tcPr>
                </a:tc>
              </a:tr>
              <a:tr h="40942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干物质</a:t>
                      </a: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, %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89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89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粗蛋白</a:t>
                      </a: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, %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29.55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26.88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酸溶蛋白</a:t>
                      </a:r>
                      <a:endParaRPr lang="zh-CN" altLang="en-US" sz="18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0.79</a:t>
                      </a:r>
                      <a:endParaRPr lang="en-US" altLang="zh-CN" sz="18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10.93</a:t>
                      </a:r>
                      <a:endParaRPr lang="en-US" altLang="zh-CN" sz="18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有机酸（乳酸），</a:t>
                      </a:r>
                      <a:r>
                        <a:rPr lang="en-US" altLang="zh-CN" sz="18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8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 dirty="0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2.50</a:t>
                      </a:r>
                      <a:endParaRPr lang="en-US" altLang="zh-CN" sz="1800" b="1" dirty="0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1">
                          <a:solidFill>
                            <a:srgbClr val="C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9.16</a:t>
                      </a:r>
                      <a:endParaRPr lang="en-US" altLang="zh-CN" sz="1800" b="1">
                        <a:solidFill>
                          <a:srgbClr val="C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粗脂肪</a:t>
                      </a: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7.96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6.47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粗纤维</a:t>
                      </a: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9.81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8.79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中性洗涤纤维</a:t>
                      </a: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39.69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32.50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Ca,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0.05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2.36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呕吐毒素，</a:t>
                      </a: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ppb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800</a:t>
                      </a:r>
                      <a:endParaRPr lang="en-US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600</a:t>
                      </a:r>
                      <a:endParaRPr lang="zh-CN" altLang="en-US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42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胃蛋白酶消化率，</a:t>
                      </a: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84.3%</a:t>
                      </a:r>
                      <a:endParaRPr lang="en-US" altLang="en-US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新品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DDG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与发酵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DDG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成分 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84057" y="1023696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spc="100" dirty="0">
                <a:solidFill>
                  <a:srgbClr val="006D33"/>
                </a:solidFill>
                <a:latin typeface="微软雅黑" panose="020B0503020204020204" charset="-122"/>
                <a:ea typeface="微软雅黑" panose="020B0503020204020204" charset="-122"/>
              </a:rPr>
              <a:t>DDS</a:t>
            </a:r>
            <a:r>
              <a:rPr lang="zh-CN" sz="2400" b="1" spc="100" dirty="0">
                <a:solidFill>
                  <a:srgbClr val="006D33"/>
                </a:solidFill>
                <a:latin typeface="微软雅黑" panose="020B0503020204020204" charset="-122"/>
                <a:ea typeface="微软雅黑" panose="020B0503020204020204" charset="-122"/>
              </a:rPr>
              <a:t>柏尊</a:t>
            </a:r>
            <a:r>
              <a:rPr lang="zh-CN" altLang="en-US" sz="2400" b="1" spc="100" dirty="0">
                <a:solidFill>
                  <a:srgbClr val="006D33"/>
                </a:solidFill>
                <a:latin typeface="微软雅黑" panose="020B0503020204020204" charset="-122"/>
                <a:ea typeface="微软雅黑" panose="020B0503020204020204" charset="-122"/>
              </a:rPr>
              <a:t>工艺</a:t>
            </a:r>
            <a:endParaRPr lang="zh-CN" altLang="en-US" sz="2400" b="1" spc="100" dirty="0">
              <a:solidFill>
                <a:srgbClr val="006D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5099699" y="124190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酒精蒸馏液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5099699" y="2784011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上清液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099699" y="3601103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一次浓缩、脱毒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5099699" y="2012639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离心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5"/>
            </p:custDataLst>
          </p:nvPr>
        </p:nvSpPr>
        <p:spPr>
          <a:xfrm>
            <a:off x="5099699" y="4370570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分离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5099699" y="604539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喷雾干燥</a:t>
            </a:r>
            <a:endParaRPr lang="zh-CN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7"/>
            </p:custDataLst>
          </p:nvPr>
        </p:nvSpPr>
        <p:spPr>
          <a:xfrm>
            <a:off x="5099699" y="5187662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二次浓缩</a:t>
            </a:r>
            <a:endParaRPr lang="zh-CN" altLang="en-US" sz="20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46" name="直接箭头连接符 45"/>
          <p:cNvCxnSpPr>
            <a:stCxn id="9" idx="2"/>
            <a:endCxn id="16" idx="0"/>
          </p:cNvCxnSpPr>
          <p:nvPr>
            <p:custDataLst>
              <p:tags r:id="rId8"/>
            </p:custDataLst>
          </p:nvPr>
        </p:nvCxnSpPr>
        <p:spPr>
          <a:xfrm>
            <a:off x="6241331" y="1640702"/>
            <a:ext cx="0" cy="37211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>
            <a:stCxn id="16" idx="2"/>
            <a:endCxn id="12" idx="0"/>
          </p:cNvCxnSpPr>
          <p:nvPr>
            <p:custDataLst>
              <p:tags r:id="rId9"/>
            </p:custDataLst>
          </p:nvPr>
        </p:nvCxnSpPr>
        <p:spPr>
          <a:xfrm>
            <a:off x="6241331" y="2411439"/>
            <a:ext cx="0" cy="37211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12" idx="2"/>
            <a:endCxn id="14" idx="0"/>
          </p:cNvCxnSpPr>
          <p:nvPr>
            <p:custDataLst>
              <p:tags r:id="rId10"/>
            </p:custDataLst>
          </p:nvPr>
        </p:nvCxnSpPr>
        <p:spPr>
          <a:xfrm>
            <a:off x="6241331" y="3182811"/>
            <a:ext cx="0" cy="41846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14" idx="2"/>
            <a:endCxn id="27" idx="0"/>
          </p:cNvCxnSpPr>
          <p:nvPr>
            <p:custDataLst>
              <p:tags r:id="rId11"/>
            </p:custDataLst>
          </p:nvPr>
        </p:nvCxnSpPr>
        <p:spPr>
          <a:xfrm>
            <a:off x="6241331" y="3999903"/>
            <a:ext cx="0" cy="37084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>
            <a:stCxn id="27" idx="2"/>
            <a:endCxn id="33" idx="0"/>
          </p:cNvCxnSpPr>
          <p:nvPr>
            <p:custDataLst>
              <p:tags r:id="rId12"/>
            </p:custDataLst>
          </p:nvPr>
        </p:nvCxnSpPr>
        <p:spPr>
          <a:xfrm>
            <a:off x="6241331" y="4769370"/>
            <a:ext cx="0" cy="41846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>
            <a:stCxn id="33" idx="2"/>
            <a:endCxn id="32" idx="0"/>
          </p:cNvCxnSpPr>
          <p:nvPr>
            <p:custDataLst>
              <p:tags r:id="rId13"/>
            </p:custDataLst>
          </p:nvPr>
        </p:nvCxnSpPr>
        <p:spPr>
          <a:xfrm>
            <a:off x="6241331" y="5586462"/>
            <a:ext cx="0" cy="45847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cxnSp>
        <p:nvCxnSpPr>
          <p:cNvPr id="2" name="直接箭头连接符 1"/>
          <p:cNvCxnSpPr/>
          <p:nvPr/>
        </p:nvCxnSpPr>
        <p:spPr>
          <a:xfrm>
            <a:off x="7383109" y="4570111"/>
            <a:ext cx="575310" cy="508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958616" y="4372933"/>
            <a:ext cx="2283263" cy="39878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水（循环利用）</a:t>
            </a:r>
            <a:endParaRPr lang="zh-CN" sz="24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DDS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升级工艺与新产品开发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box 18"/>
          <p:cNvSpPr/>
          <p:nvPr/>
        </p:nvSpPr>
        <p:spPr>
          <a:xfrm>
            <a:off x="1080922" y="6049819"/>
            <a:ext cx="10004425" cy="501732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4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35915" indent="-323215" algn="ctr" rtl="0" eaLnBrk="0">
              <a:lnSpc>
                <a:spcPct val="136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新品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DDS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，能量高，含酵母裂解物和代谢产物，全可溶性营养成分，仔猪犊牛优质原料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55858" name="表格 155857"/>
          <p:cNvGraphicFramePr/>
          <p:nvPr>
            <p:custDataLst>
              <p:tags r:id="rId1"/>
            </p:custDataLst>
          </p:nvPr>
        </p:nvGraphicFramePr>
        <p:xfrm>
          <a:off x="2425700" y="1264285"/>
          <a:ext cx="7452360" cy="4706620"/>
        </p:xfrm>
        <a:graphic>
          <a:graphicData uri="http://schemas.openxmlformats.org/drawingml/2006/table">
            <a:tbl>
              <a:tblPr/>
              <a:tblGrid>
                <a:gridCol w="3726180"/>
                <a:gridCol w="3726180"/>
              </a:tblGrid>
              <a:tr h="45529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  <a:endParaRPr lang="zh-CN" alt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9C6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DDS</a:t>
                      </a:r>
                      <a:endParaRPr lang="zh-CN" altLang="en-US" sz="20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4D9C6"/>
                    </a:solidFill>
                  </a:tcPr>
                </a:tc>
              </a:tr>
              <a:tr h="42608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干物质</a:t>
                      </a: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, %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4.60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粗蛋白</a:t>
                      </a: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, %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atin typeface="微软雅黑" panose="020B0503020204020204" charset="-122"/>
                          <a:ea typeface="微软雅黑" panose="020B0503020204020204" charset="-122"/>
                        </a:rPr>
                        <a:t>25.94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酸溶蛋白</a:t>
                      </a:r>
                      <a:endParaRPr lang="zh-CN" altLang="en-US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5.19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有机酸（乳酸），</a:t>
                      </a: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8.95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甘油，</a:t>
                      </a: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6.60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粗脂肪</a:t>
                      </a: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22.50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08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粗纤维</a:t>
                      </a:r>
                      <a:r>
                        <a:rPr lang="en-US" altLang="zh-CN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, %</a:t>
                      </a:r>
                      <a:endParaRPr lang="en-US" altLang="zh-CN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CC00"/>
                        </a:buClr>
                        <a:buSzPct val="70000"/>
                        <a:buFont typeface="Wingdings" panose="05000000000000000000" pitchFamily="2" charset="2"/>
                        <a:buChar char="u"/>
                        <a:defRPr sz="3200" b="1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75000"/>
                        <a:buFont typeface="Wingdings" panose="05000000000000000000" pitchFamily="2" charset="2"/>
                        <a:buChar char="Ø"/>
                        <a:defRPr sz="2800" b="1" i="0" u="none" kern="1200" baseline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4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Arial Black" panose="020B0A040201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＜</a:t>
                      </a: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粗灰分</a:t>
                      </a:r>
                      <a:endParaRPr lang="zh-CN" altLang="en-US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10.8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氨基酸总和</a:t>
                      </a:r>
                      <a:endParaRPr lang="zh-CN" altLang="en-US" sz="18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23.58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noFill/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呕吐毒素，</a:t>
                      </a: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ppb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1800" b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890</a:t>
                      </a:r>
                      <a:endParaRPr lang="en-US" altLang="zh-CN" sz="1800" b="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lnL w="12700" cap="flat" cmpd="sng">
                      <a:noFill/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noFill/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noFill/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新品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DDS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成分 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"/>
          <p:cNvSpPr/>
          <p:nvPr/>
        </p:nvSpPr>
        <p:spPr>
          <a:xfrm>
            <a:off x="672782" y="2063115"/>
            <a:ext cx="10846435" cy="29368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9" name="下箭头 40"/>
          <p:cNvSpPr/>
          <p:nvPr/>
        </p:nvSpPr>
        <p:spPr>
          <a:xfrm rot="16200000">
            <a:off x="2065337" y="2527935"/>
            <a:ext cx="174625" cy="360680"/>
          </a:xfrm>
          <a:prstGeom prst="down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文本框 1"/>
          <p:cNvSpPr txBox="1">
            <a:spLocks noChangeArrowheads="1"/>
          </p:cNvSpPr>
          <p:nvPr/>
        </p:nvSpPr>
        <p:spPr bwMode="auto">
          <a:xfrm>
            <a:off x="1072197" y="2400300"/>
            <a:ext cx="1031240" cy="835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活性干酵母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2241232" y="2533650"/>
            <a:ext cx="7416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活化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下箭头 43"/>
          <p:cNvSpPr/>
          <p:nvPr/>
        </p:nvSpPr>
        <p:spPr>
          <a:xfrm rot="18660000">
            <a:off x="3963352" y="2626360"/>
            <a:ext cx="174625" cy="360680"/>
          </a:xfrm>
          <a:prstGeom prst="downArrow">
            <a:avLst/>
          </a:prstGeom>
          <a:solidFill>
            <a:srgbClr val="B2D5D8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4" name="下箭头 44"/>
          <p:cNvSpPr/>
          <p:nvPr/>
        </p:nvSpPr>
        <p:spPr>
          <a:xfrm rot="16200000">
            <a:off x="3022282" y="2527935"/>
            <a:ext cx="174625" cy="360680"/>
          </a:xfrm>
          <a:prstGeom prst="downArrow">
            <a:avLst/>
          </a:prstGeom>
          <a:solidFill>
            <a:srgbClr val="B2D5D8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3206432" y="2533650"/>
            <a:ext cx="7416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菌液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下箭头 47"/>
          <p:cNvSpPr/>
          <p:nvPr/>
        </p:nvSpPr>
        <p:spPr>
          <a:xfrm rot="16200000">
            <a:off x="2065337" y="3502660"/>
            <a:ext cx="174625" cy="3606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8" name="文本框 11"/>
          <p:cNvSpPr txBox="1">
            <a:spLocks noChangeArrowheads="1"/>
          </p:cNvSpPr>
          <p:nvPr/>
        </p:nvSpPr>
        <p:spPr bwMode="auto">
          <a:xfrm>
            <a:off x="1319847" y="3502660"/>
            <a:ext cx="73723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原料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12"/>
          <p:cNvSpPr txBox="1">
            <a:spLocks noChangeArrowheads="1"/>
          </p:cNvSpPr>
          <p:nvPr/>
        </p:nvSpPr>
        <p:spPr bwMode="auto">
          <a:xfrm>
            <a:off x="2241232" y="3507740"/>
            <a:ext cx="7416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粉碎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下箭头 50"/>
          <p:cNvSpPr/>
          <p:nvPr/>
        </p:nvSpPr>
        <p:spPr>
          <a:xfrm rot="16200000">
            <a:off x="3022282" y="3502660"/>
            <a:ext cx="174625" cy="360680"/>
          </a:xfrm>
          <a:prstGeom prst="downArrow">
            <a:avLst/>
          </a:prstGeom>
          <a:solidFill>
            <a:srgbClr val="B2D5D8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1" name="文本框 14"/>
          <p:cNvSpPr txBox="1">
            <a:spLocks noChangeArrowheads="1"/>
          </p:cNvSpPr>
          <p:nvPr/>
        </p:nvSpPr>
        <p:spPr bwMode="auto">
          <a:xfrm>
            <a:off x="3206432" y="3507740"/>
            <a:ext cx="74168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混合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下箭头 52"/>
          <p:cNvSpPr/>
          <p:nvPr/>
        </p:nvSpPr>
        <p:spPr>
          <a:xfrm rot="14340000">
            <a:off x="3963352" y="3489960"/>
            <a:ext cx="174625" cy="360680"/>
          </a:xfrm>
          <a:prstGeom prst="downArrow">
            <a:avLst/>
          </a:prstGeom>
          <a:solidFill>
            <a:srgbClr val="B2D5D8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3" name="文本框 17"/>
          <p:cNvSpPr txBox="1">
            <a:spLocks noChangeArrowheads="1"/>
          </p:cNvSpPr>
          <p:nvPr/>
        </p:nvSpPr>
        <p:spPr bwMode="auto">
          <a:xfrm>
            <a:off x="3664267" y="2990215"/>
            <a:ext cx="12160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接种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下箭头 54"/>
          <p:cNvSpPr/>
          <p:nvPr/>
        </p:nvSpPr>
        <p:spPr>
          <a:xfrm rot="16200000">
            <a:off x="4668202" y="2994660"/>
            <a:ext cx="174625" cy="360680"/>
          </a:xfrm>
          <a:prstGeom prst="downArrow">
            <a:avLst/>
          </a:prstGeom>
          <a:solidFill>
            <a:srgbClr val="B2D5D8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文本框 19"/>
          <p:cNvSpPr txBox="1">
            <a:spLocks noChangeArrowheads="1"/>
          </p:cNvSpPr>
          <p:nvPr/>
        </p:nvSpPr>
        <p:spPr bwMode="auto">
          <a:xfrm>
            <a:off x="4854257" y="2802255"/>
            <a:ext cx="1256030" cy="701040"/>
          </a:xfrm>
          <a:prstGeom prst="rect">
            <a:avLst/>
          </a:prstGeom>
          <a:noFill/>
          <a:ln w="12700">
            <a:noFill/>
            <a:prstDash val="sysDash"/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固体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好氧发酵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下箭头 56"/>
          <p:cNvSpPr/>
          <p:nvPr/>
        </p:nvSpPr>
        <p:spPr>
          <a:xfrm rot="16200000">
            <a:off x="6103937" y="2992755"/>
            <a:ext cx="174625" cy="360680"/>
          </a:xfrm>
          <a:prstGeom prst="downArrow">
            <a:avLst/>
          </a:prstGeom>
          <a:solidFill>
            <a:srgbClr val="B2D5D8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7" name="文本框 22"/>
          <p:cNvSpPr txBox="1">
            <a:spLocks noChangeArrowheads="1"/>
          </p:cNvSpPr>
          <p:nvPr/>
        </p:nvSpPr>
        <p:spPr bwMode="auto">
          <a:xfrm>
            <a:off x="7645717" y="3013710"/>
            <a:ext cx="13303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低温烘干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下箭头 58"/>
          <p:cNvSpPr/>
          <p:nvPr/>
        </p:nvSpPr>
        <p:spPr>
          <a:xfrm rot="16200000">
            <a:off x="8971597" y="3015615"/>
            <a:ext cx="174625" cy="360680"/>
          </a:xfrm>
          <a:prstGeom prst="downArrow">
            <a:avLst/>
          </a:prstGeom>
          <a:solidFill>
            <a:srgbClr val="B2D5D8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9" name="文本框 36"/>
          <p:cNvSpPr txBox="1">
            <a:spLocks noChangeArrowheads="1"/>
          </p:cNvSpPr>
          <p:nvPr/>
        </p:nvSpPr>
        <p:spPr bwMode="auto">
          <a:xfrm>
            <a:off x="9162732" y="2868930"/>
            <a:ext cx="815975" cy="8559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复配曲霉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文本框 4"/>
          <p:cNvSpPr txBox="1">
            <a:spLocks noChangeArrowheads="1"/>
          </p:cNvSpPr>
          <p:nvPr/>
        </p:nvSpPr>
        <p:spPr bwMode="auto">
          <a:xfrm>
            <a:off x="1551622" y="4349433"/>
            <a:ext cx="9015413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柏尊工艺：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全固态发酵，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好氧与厌氧结合，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复配曲霉培养物</a:t>
            </a:r>
            <a:endParaRPr 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552767" y="3816985"/>
            <a:ext cx="227076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（低毒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DDG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下箭头 65"/>
          <p:cNvSpPr/>
          <p:nvPr/>
        </p:nvSpPr>
        <p:spPr>
          <a:xfrm rot="16200000">
            <a:off x="10055624" y="3043887"/>
            <a:ext cx="174625" cy="360652"/>
          </a:xfrm>
          <a:prstGeom prst="downArrow">
            <a:avLst/>
          </a:prstGeom>
          <a:solidFill>
            <a:srgbClr val="B2D5D8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3" name="文本框 36"/>
          <p:cNvSpPr txBox="1">
            <a:spLocks noChangeArrowheads="1"/>
          </p:cNvSpPr>
          <p:nvPr/>
        </p:nvSpPr>
        <p:spPr bwMode="auto">
          <a:xfrm>
            <a:off x="10272712" y="3013075"/>
            <a:ext cx="815975" cy="414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包装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文本框 19"/>
          <p:cNvSpPr txBox="1">
            <a:spLocks noChangeArrowheads="1"/>
          </p:cNvSpPr>
          <p:nvPr/>
        </p:nvSpPr>
        <p:spPr bwMode="auto">
          <a:xfrm>
            <a:off x="6234747" y="2806700"/>
            <a:ext cx="1256030" cy="70104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>
            <a:no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固体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厌氧发酵及自溶</a:t>
            </a:r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下箭头 4"/>
          <p:cNvSpPr/>
          <p:nvPr/>
        </p:nvSpPr>
        <p:spPr>
          <a:xfrm rot="16200000">
            <a:off x="7530782" y="2994660"/>
            <a:ext cx="174625" cy="360680"/>
          </a:xfrm>
          <a:prstGeom prst="downArrow">
            <a:avLst/>
          </a:prstGeom>
          <a:solidFill>
            <a:srgbClr val="B2D5D8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790122" y="2600960"/>
            <a:ext cx="2799715" cy="126238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9125902" y="2598420"/>
            <a:ext cx="925195" cy="126936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3"/>
          <p:cNvSpPr>
            <a:spLocks noGrp="1"/>
          </p:cNvSpPr>
          <p:nvPr/>
        </p:nvSpPr>
        <p:spPr bwMode="auto">
          <a:xfrm>
            <a:off x="5171761" y="5099179"/>
            <a:ext cx="2988945" cy="1472308"/>
          </a:xfrm>
          <a:prstGeom prst="wedgeRoundRectCallout">
            <a:avLst>
              <a:gd name="adj1" fmla="val -101703"/>
              <a:gd name="adj2" fmla="val -79808"/>
              <a:gd name="adj3" fmla="val 16667"/>
            </a:avLst>
          </a:prstGeom>
          <a:noFill/>
          <a:ln w="12700">
            <a:solidFill>
              <a:srgbClr val="9F7126"/>
            </a:solidFill>
            <a:miter lim="800000"/>
          </a:ln>
        </p:spPr>
        <p:txBody>
          <a:bodyPr/>
          <a:lstStyle/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好氧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—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无氧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—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自溶</a:t>
            </a:r>
            <a:endParaRPr lang="zh-CN" altLang="en-US" sz="1600" b="1" dirty="0">
              <a:latin typeface="微软雅黑" panose="020B0503020204020204" charset="-122"/>
              <a:ea typeface="微软雅黑" panose="020B0503020204020204" charset="-122"/>
              <a:cs typeface="华文楷体" panose="02010600040101010101" pitchFamily="2" charset="-122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好氧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——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高菌数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华文楷体" panose="02010600040101010101" pitchFamily="2" charset="-122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无氧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—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代谢产物</a:t>
            </a:r>
            <a:endParaRPr lang="en-US" altLang="zh-CN" sz="1600" b="1" dirty="0">
              <a:latin typeface="微软雅黑" panose="020B0503020204020204" charset="-122"/>
              <a:ea typeface="微软雅黑" panose="020B0503020204020204" charset="-122"/>
              <a:cs typeface="华文楷体" panose="02010600040101010101" pitchFamily="2" charset="-122"/>
            </a:endParaRPr>
          </a:p>
          <a:p>
            <a:pPr marL="342900" indent="-342900" algn="l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自溶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—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华文楷体" panose="02010600040101010101" pitchFamily="2" charset="-122"/>
              </a:rPr>
              <a:t>细胞物质分解释放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华文楷体" panose="02010600040101010101" pitchFamily="2" charset="-122"/>
            </a:endParaRPr>
          </a:p>
        </p:txBody>
      </p:sp>
      <p:sp>
        <p:nvSpPr>
          <p:cNvPr id="3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柏尊百斯孚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酵母培养物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加工工艺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>
            <a:spLocks noChangeAspect="1"/>
          </p:cNvSpPr>
          <p:nvPr/>
        </p:nvSpPr>
        <p:spPr>
          <a:xfrm>
            <a:off x="566055" y="2039511"/>
            <a:ext cx="3768296" cy="403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50800" dir="5400000" algn="ctr" rotWithShape="0">
              <a:srgbClr val="3AB7E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5" name="矩形 24"/>
          <p:cNvSpPr>
            <a:spLocks noChangeAspect="1"/>
          </p:cNvSpPr>
          <p:nvPr/>
        </p:nvSpPr>
        <p:spPr>
          <a:xfrm>
            <a:off x="485829" y="1911403"/>
            <a:ext cx="3731799" cy="4032000"/>
          </a:xfrm>
          <a:prstGeom prst="rect">
            <a:avLst/>
          </a:prstGeom>
          <a:solidFill>
            <a:srgbClr val="3DABC4"/>
          </a:solidFill>
          <a:ln>
            <a:noFill/>
          </a:ln>
          <a:effectLst>
            <a:outerShdw blurRad="190500" dist="50800" dir="5400000" algn="ctr" rotWithShape="0">
              <a:srgbClr val="3AB7E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>
            <a:spLocks noChangeAspect="1"/>
          </p:cNvSpPr>
          <p:nvPr/>
        </p:nvSpPr>
        <p:spPr>
          <a:xfrm>
            <a:off x="657272" y="2257418"/>
            <a:ext cx="3427544" cy="3608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dirty="0">
                <a:solidFill>
                  <a:schemeClr val="bg1"/>
                </a:solidFill>
              </a:rPr>
              <a:t>产品</a:t>
            </a:r>
            <a:r>
              <a:rPr lang="zh-CN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酵母数量可达</a:t>
            </a:r>
            <a:r>
              <a:rPr lang="en-US" altLang="zh-CN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20</a:t>
            </a:r>
            <a:r>
              <a:rPr lang="zh-CN" altLang="en-US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亿</a:t>
            </a:r>
            <a:r>
              <a:rPr lang="en-US" altLang="zh-CN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/g</a:t>
            </a:r>
            <a:r>
              <a:rPr lang="zh-CN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干基</a:t>
            </a:r>
            <a:r>
              <a:rPr lang="zh-CN" altLang="en-US" sz="1400" dirty="0">
                <a:solidFill>
                  <a:schemeClr val="bg1"/>
                </a:solidFill>
              </a:rPr>
              <a:t>，固体发酵补料工艺优化，</a:t>
            </a:r>
            <a:r>
              <a:rPr lang="zh-CN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浓缩款产品酵母数量</a:t>
            </a:r>
            <a:r>
              <a:rPr lang="en-US" altLang="zh-CN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50</a:t>
            </a:r>
            <a:r>
              <a:rPr lang="zh-CN" altLang="en-US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亿</a:t>
            </a:r>
            <a:r>
              <a:rPr lang="en-US" altLang="zh-CN" sz="16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/g</a:t>
            </a:r>
            <a:r>
              <a:rPr lang="zh-CN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干基</a:t>
            </a:r>
            <a:endParaRPr lang="zh-CN" altLang="en-US" sz="1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dirty="0">
                <a:solidFill>
                  <a:schemeClr val="bg1"/>
                </a:solidFill>
              </a:rPr>
              <a:t>产品由</a:t>
            </a:r>
            <a:r>
              <a:rPr lang="zh-CN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酵母细胞内外代谢产物</a:t>
            </a:r>
            <a:r>
              <a:rPr lang="zh-CN" altLang="en-US" sz="1400" dirty="0">
                <a:solidFill>
                  <a:schemeClr val="bg1"/>
                </a:solidFill>
              </a:rPr>
              <a:t>、经过发酵后</a:t>
            </a:r>
            <a:r>
              <a:rPr lang="zh-CN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变异的培养基</a:t>
            </a:r>
            <a:r>
              <a:rPr lang="zh-CN" altLang="en-US" sz="1400" dirty="0">
                <a:solidFill>
                  <a:schemeClr val="bg1"/>
                </a:solidFill>
              </a:rPr>
              <a:t>和</a:t>
            </a:r>
            <a:r>
              <a:rPr lang="zh-CN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少量活性酵母构成</a:t>
            </a:r>
            <a:endParaRPr lang="zh-CN" altLang="en-US" sz="1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dirty="0">
                <a:solidFill>
                  <a:schemeClr val="bg1"/>
                </a:solidFill>
              </a:rPr>
              <a:t>复配曲霉培养物，</a:t>
            </a:r>
            <a:r>
              <a:rPr lang="zh-CN" alt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含多种消化酶</a:t>
            </a:r>
            <a:r>
              <a:rPr lang="zh-CN" altLang="en-US" sz="1400" dirty="0">
                <a:solidFill>
                  <a:schemeClr val="bg1"/>
                </a:solidFill>
              </a:rPr>
              <a:t>，增强使用效果</a:t>
            </a:r>
            <a:endParaRPr lang="zh-CN" altLang="en-US" sz="14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CN" altLang="en-US" sz="1400" dirty="0">
                <a:solidFill>
                  <a:schemeClr val="bg1"/>
                </a:solidFill>
              </a:rPr>
              <a:t>在促进动物生长，提高饲料利用率，预防疾病，提高机体免疫力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>
            <a:spLocks noChangeAspect="1"/>
          </p:cNvSpPr>
          <p:nvPr/>
        </p:nvSpPr>
        <p:spPr>
          <a:xfrm flipH="1">
            <a:off x="685580" y="1571286"/>
            <a:ext cx="1913077" cy="564778"/>
          </a:xfrm>
          <a:prstGeom prst="rect">
            <a:avLst/>
          </a:prstGeom>
          <a:solidFill>
            <a:srgbClr val="43CF88"/>
          </a:solidFill>
          <a:ln>
            <a:noFill/>
          </a:ln>
          <a:effectLst>
            <a:outerShdw blurRad="190500" dist="50800" dir="5400000" algn="ctr" rotWithShape="0">
              <a:srgbClr val="3AB7E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>
            <a:spLocks noChangeAspect="1"/>
          </p:cNvSpPr>
          <p:nvPr/>
        </p:nvSpPr>
        <p:spPr>
          <a:xfrm flipH="1">
            <a:off x="718753" y="1672656"/>
            <a:ext cx="1879904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+mj-ea"/>
                <a:ea typeface="+mj-ea"/>
              </a:rPr>
              <a:t>产品简介</a:t>
            </a:r>
            <a:endParaRPr lang="zh-CN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817745" y="1911350"/>
          <a:ext cx="4028440" cy="4097655"/>
        </p:xfrm>
        <a:graphic>
          <a:graphicData uri="http://schemas.openxmlformats.org/drawingml/2006/table">
            <a:tbl>
              <a:tblPr/>
              <a:tblGrid>
                <a:gridCol w="1661795"/>
                <a:gridCol w="1183005"/>
                <a:gridCol w="1183640"/>
              </a:tblGrid>
              <a:tr h="4597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43CF88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指标</a:t>
                      </a:r>
                      <a:endParaRPr lang="zh-CN" altLang="en-US" sz="1600" b="1" i="0" u="none" strike="noStrike" dirty="0">
                        <a:solidFill>
                          <a:srgbClr val="43CF88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solidFill>
                            <a:srgbClr val="43CF88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最近实测值</a:t>
                      </a:r>
                      <a:endParaRPr lang="zh-CN" altLang="en-US" sz="1600" b="1" i="0" u="none" strike="noStrike" dirty="0">
                        <a:solidFill>
                          <a:srgbClr val="43CF88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CN" altLang="en-US" sz="1600" b="1" i="0" u="none" strike="noStrike" dirty="0">
                          <a:solidFill>
                            <a:srgbClr val="43CF88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标准</a:t>
                      </a:r>
                      <a:endParaRPr lang="zh-CN" altLang="en-US" sz="1600" b="1" i="0" u="none" strike="noStrike" dirty="0">
                        <a:solidFill>
                          <a:srgbClr val="43CF88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水分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9.8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粗蛋白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30.47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≥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44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粗灰分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6.53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7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粗脂肪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粗纤维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8.7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259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酸溶蛋白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6.85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≥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513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甘露聚糖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1.79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≥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氨基酸总和 </a:t>
                      </a:r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30.15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呕吐毒素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ppb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738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≤3000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5443" marR="5443" marT="544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9445998" y="2952890"/>
            <a:ext cx="2326612" cy="28709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zh-CN" altLang="zh-CN" sz="12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富含</a:t>
            </a:r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活性物质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445961" y="3769647"/>
            <a:ext cx="2326649" cy="28709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营养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保健双重作用</a:t>
            </a:r>
            <a:endParaRPr kumimoji="0" lang="zh-CN" altLang="en-US" sz="1200" b="1" i="0" u="none" strike="noStrike" kern="1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445998" y="2136133"/>
            <a:ext cx="2326612" cy="28709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稳定性好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445961" y="4586404"/>
            <a:ext cx="2326612" cy="2755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万吨产能</a:t>
            </a:r>
            <a:endParaRPr lang="zh-CN" altLang="en-US" sz="12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45961" y="5403161"/>
            <a:ext cx="2326612" cy="2755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替代进口同类产品</a:t>
            </a:r>
            <a:endParaRPr lang="zh-CN" altLang="en-US" sz="1200" b="1" kern="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柏尊百斯孚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酵母培养物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9817" y="1408931"/>
            <a:ext cx="7433310" cy="17151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4374" r="6923" b="4844"/>
          <a:stretch>
            <a:fillRect/>
          </a:stretch>
        </p:blipFill>
        <p:spPr>
          <a:xfrm>
            <a:off x="1208405" y="3209925"/>
            <a:ext cx="4566920" cy="3408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4299" r="6900" b="4674"/>
          <a:stretch>
            <a:fillRect/>
          </a:stretch>
        </p:blipFill>
        <p:spPr>
          <a:xfrm>
            <a:off x="6350635" y="3257550"/>
            <a:ext cx="4557395" cy="34004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065" y="4664075"/>
            <a:ext cx="195580" cy="142875"/>
          </a:xfrm>
          <a:prstGeom prst="rect">
            <a:avLst/>
          </a:prstGeom>
        </p:spPr>
      </p:pic>
      <p:sp>
        <p:nvSpPr>
          <p:cNvPr id="4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酵母培养物常规工艺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2148719" y="5446712"/>
            <a:ext cx="8610325" cy="95110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4000"/>
              </a:lnSpc>
            </a:pPr>
            <a:endParaRPr lang="en-US" altLang="en-US" sz="100" dirty="0"/>
          </a:p>
          <a:p>
            <a:pPr marL="355600" indent="-342900" algn="l" rtl="0" eaLnBrk="0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玉米深加工需求主要是淀粉和酒精两大类</a:t>
            </a:r>
            <a:endParaRPr lang="en-US" altLang="zh-CN" dirty="0"/>
          </a:p>
          <a:p>
            <a:pPr marL="355600" indent="-342900" algn="l" rtl="0" eaLnBrk="0">
              <a:lnSpc>
                <a:spcPct val="18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其中（</a:t>
            </a:r>
            <a:r>
              <a:rPr lang="en-US" altLang="zh-CN" dirty="0"/>
              <a:t>2021</a:t>
            </a:r>
            <a:r>
              <a:rPr lang="zh-CN" altLang="en-US" dirty="0"/>
              <a:t>年）淀粉加工玉米消耗占比约</a:t>
            </a:r>
            <a:r>
              <a:rPr lang="en-US" altLang="zh-CN" dirty="0"/>
              <a:t>55%</a:t>
            </a:r>
            <a:r>
              <a:rPr lang="zh-CN" altLang="en-US" dirty="0"/>
              <a:t>，酒精加工玉米消耗占比约为</a:t>
            </a:r>
            <a:r>
              <a:rPr lang="en-US" altLang="zh-CN" dirty="0"/>
              <a:t>26%</a:t>
            </a:r>
            <a:endParaRPr lang="zh-CN" altLang="en-US" dirty="0"/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8941" r="17589" b="13842"/>
          <a:stretch>
            <a:fillRect/>
          </a:stretch>
        </p:blipFill>
        <p:spPr>
          <a:xfrm>
            <a:off x="3423947" y="1120148"/>
            <a:ext cx="5344106" cy="4053968"/>
          </a:xfrm>
          <a:prstGeom prst="rect">
            <a:avLst/>
          </a:prstGeom>
        </p:spPr>
      </p:pic>
      <p:sp>
        <p:nvSpPr>
          <p:cNvPr id="5" name="textbox 20"/>
          <p:cNvSpPr/>
          <p:nvPr/>
        </p:nvSpPr>
        <p:spPr>
          <a:xfrm>
            <a:off x="2607310" y="314674"/>
            <a:ext cx="697738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ctr" rtl="0" eaLnBrk="0">
              <a:lnSpc>
                <a:spcPct val="91000"/>
              </a:lnSpc>
            </a:pP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</a:t>
            </a: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深加工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产品</a:t>
            </a:r>
            <a:endParaRPr lang="zh-CN" sz="32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457184" y="1564525"/>
          <a:ext cx="3594969" cy="3176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1394"/>
                <a:gridCol w="835241"/>
                <a:gridCol w="835241"/>
                <a:gridCol w="683093"/>
              </a:tblGrid>
              <a:tr h="488380">
                <a:tc>
                  <a:txBody>
                    <a:bodyPr/>
                    <a:lstStyle/>
                    <a:p>
                      <a:pPr indent="0" algn="ctr"/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6B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试验</a:t>
                      </a: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组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6B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试验</a:t>
                      </a: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组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6B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对照组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6B4"/>
                    </a:solidFill>
                  </a:tcPr>
                </a:tc>
              </a:tr>
              <a:tr h="488380">
                <a:tc>
                  <a:txBody>
                    <a:bodyPr/>
                    <a:lstStyle/>
                    <a:p>
                      <a:pPr indent="0" algn="ctr"/>
                      <a:r>
                        <a:rPr lang="zh-CN" sz="12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奶产量</a:t>
                      </a:r>
                      <a:r>
                        <a:rPr lang="en-US" altLang="zh-CN" sz="12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kg/d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27.47</a:t>
                      </a:r>
                      <a:r>
                        <a:rPr lang="en-US" altLang="zh-CN" sz="1200" b="0" kern="100" baseline="30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27.64</a:t>
                      </a:r>
                      <a:r>
                        <a:rPr lang="en-US" sz="1200" b="0" kern="100" baseline="30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25.93</a:t>
                      </a:r>
                      <a:r>
                        <a:rPr lang="en-US" sz="1200" b="0" kern="100" baseline="30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963">
                <a:tc>
                  <a:txBody>
                    <a:bodyPr/>
                    <a:lstStyle/>
                    <a:p>
                      <a:pPr indent="0" algn="ctr"/>
                      <a:r>
                        <a:rPr 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乳脂率</a:t>
                      </a:r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3.84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3.81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3.84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963">
                <a:tc>
                  <a:txBody>
                    <a:bodyPr/>
                    <a:lstStyle/>
                    <a:p>
                      <a:pPr indent="0" algn="ctr"/>
                      <a:r>
                        <a:rPr 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乳蛋白率</a:t>
                      </a:r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3.22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3.30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3.30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963">
                <a:tc>
                  <a:txBody>
                    <a:bodyPr/>
                    <a:lstStyle/>
                    <a:p>
                      <a:pPr indent="0" algn="ctr"/>
                      <a:r>
                        <a:rPr 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乳糖率</a:t>
                      </a:r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4.46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4.38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4.41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963">
                <a:tc>
                  <a:txBody>
                    <a:bodyPr/>
                    <a:lstStyle/>
                    <a:p>
                      <a:pPr indent="0" algn="ctr"/>
                      <a:r>
                        <a:rPr 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总固形物</a:t>
                      </a:r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%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12.62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12.70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12.73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9963">
                <a:tc>
                  <a:txBody>
                    <a:bodyPr/>
                    <a:lstStyle/>
                    <a:p>
                      <a:pPr indent="0" algn="ctr"/>
                      <a:r>
                        <a:rPr 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体细胞数</a:t>
                      </a:r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万</a:t>
                      </a: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/ml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12.50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19.92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23.50</a:t>
                      </a:r>
                      <a:endParaRPr lang="zh-CN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05321" y="1658556"/>
            <a:ext cx="2630610" cy="3022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选择相同胎次、泌乳天数、产奶量的健康中国荷斯坦奶牛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84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头，将奶牛随机分到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个处理组中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对照组</a:t>
            </a:r>
            <a:r>
              <a:rPr lang="zh-CN" altLang="en-US" sz="1300" kern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饲喂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基础日粮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试验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基础日粮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+100g/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头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天百斯孚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•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酵母培养物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Wingdings" panose="05000000000000000000" pitchFamily="2" charset="2"/>
              <a:buChar char="l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试验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基础日粮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+100g/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头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天外企产品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7294660" y="1564525"/>
          <a:ext cx="4206844" cy="31765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3243"/>
                <a:gridCol w="818269"/>
                <a:gridCol w="809839"/>
                <a:gridCol w="765493"/>
              </a:tblGrid>
              <a:tr h="428086">
                <a:tc>
                  <a:txBody>
                    <a:bodyPr/>
                    <a:lstStyle/>
                    <a:p>
                      <a:pPr indent="0" algn="ctr"/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项目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6B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试验</a:t>
                      </a: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组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6B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试验</a:t>
                      </a:r>
                      <a:r>
                        <a:rPr lang="en-US" alt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组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6B4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zh-CN" sz="14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对照组</a:t>
                      </a:r>
                      <a:endParaRPr lang="zh-CN" sz="14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C6B4"/>
                    </a:solidFill>
                  </a:tcPr>
                </a:tc>
              </a:tr>
              <a:tr h="326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过氧化氢酶 </a:t>
                      </a:r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U/ml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2.82 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2.71 </a:t>
                      </a:r>
                      <a:endParaRPr lang="zh-CN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2.55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01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谷胱甘肽过氧化物酶</a:t>
                      </a:r>
                      <a:r>
                        <a:rPr lang="en-US" altLang="zh-CN" sz="1100" b="0" i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U/ml</a:t>
                      </a:r>
                      <a:endParaRPr lang="zh-CN" altLang="en-US" sz="1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193.98</a:t>
                      </a:r>
                      <a:r>
                        <a:rPr lang="en-US" sz="1100" b="0" i="0" baseline="30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r>
                        <a:rPr lang="en-US" sz="1100" b="0" i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340.03</a:t>
                      </a:r>
                      <a:r>
                        <a:rPr lang="en-US" sz="1100" b="0" i="0" baseline="30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en-US" sz="1100" b="0" i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263.54</a:t>
                      </a:r>
                      <a:r>
                        <a:rPr lang="en-US" sz="1100" b="0" i="0" baseline="30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ab</a:t>
                      </a:r>
                      <a:endParaRPr lang="en-US" sz="1100" baseline="30000" dirty="0">
                        <a:solidFill>
                          <a:srgbClr val="FF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超氧化物歧化酶 </a:t>
                      </a:r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U/ml/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13.70 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14.36 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13.75</a:t>
                      </a:r>
                      <a:endParaRPr lang="zh-CN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总抗氧化力 </a:t>
                      </a:r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mmol/L 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0.44 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0.43 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0.41</a:t>
                      </a:r>
                      <a:endParaRPr lang="zh-CN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丙二醛</a:t>
                      </a:r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nmol/L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1.06 </a:t>
                      </a:r>
                      <a:endParaRPr lang="zh-CN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1.39 </a:t>
                      </a:r>
                      <a:endParaRPr lang="zh-CN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1.16</a:t>
                      </a:r>
                      <a:endParaRPr lang="zh-CN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葡萄糖 </a:t>
                      </a:r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mmol/L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3.47</a:t>
                      </a:r>
                      <a:r>
                        <a:rPr lang="en-US" sz="1100" b="0" i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3.08</a:t>
                      </a:r>
                      <a:r>
                        <a:rPr lang="en-US" sz="1100" b="0" i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a</a:t>
                      </a:r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2.37</a:t>
                      </a:r>
                      <a:r>
                        <a:rPr lang="en-US" sz="1100" b="0" i="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b</a:t>
                      </a:r>
                      <a:endParaRPr lang="en-US" sz="1100" baseline="30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白蛋白 </a:t>
                      </a:r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g/L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23.66 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22.14 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22.06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63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总蛋白 </a:t>
                      </a:r>
                      <a:r>
                        <a:rPr lang="en-US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g/L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52.57 </a:t>
                      </a:r>
                      <a:endParaRPr lang="zh-CN" alt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49.19 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49.03</a:t>
                      </a:r>
                      <a:endParaRPr lang="zh-CN" alt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835589" y="5282113"/>
            <a:ext cx="269475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日粮中添加 </a:t>
            </a:r>
            <a:r>
              <a:rPr lang="en-US" altLang="zh-CN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100g </a:t>
            </a:r>
            <a:r>
              <a:rPr lang="zh-CN" altLang="en-US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百斯孚</a:t>
            </a:r>
            <a:r>
              <a:rPr lang="en-US" altLang="zh-CN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en-US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酵母培养物与对照组相比：</a:t>
            </a:r>
            <a:endParaRPr lang="zh-CN" altLang="en-US" sz="1600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066457" y="5096805"/>
            <a:ext cx="7087836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zh-CN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提高奶牛</a:t>
            </a:r>
            <a:r>
              <a:rPr lang="zh-CN" altLang="en-US" sz="12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奶产量</a:t>
            </a:r>
            <a:r>
              <a:rPr lang="en-US" altLang="zh-CN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1.5kg/</a:t>
            </a:r>
            <a:r>
              <a:rPr lang="zh-CN" altLang="zh-CN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天</a:t>
            </a:r>
            <a:r>
              <a:rPr lang="zh-CN" altLang="en-US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zh-CN" sz="12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增加</a:t>
            </a:r>
            <a:r>
              <a:rPr lang="zh-CN" altLang="en-US" sz="12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经济</a:t>
            </a:r>
            <a:r>
              <a:rPr lang="zh-CN" altLang="zh-CN" sz="12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效益</a:t>
            </a:r>
            <a:r>
              <a:rPr lang="en-US" altLang="zh-CN" sz="12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1.8-2.0</a:t>
            </a:r>
            <a:r>
              <a:rPr lang="zh-CN" altLang="zh-CN" sz="12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元</a:t>
            </a:r>
            <a:r>
              <a:rPr lang="en-US" altLang="zh-CN" sz="12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2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头</a:t>
            </a:r>
            <a:r>
              <a:rPr lang="en-US" altLang="zh-CN" sz="12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zh-CN" sz="12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天</a:t>
            </a:r>
            <a:endParaRPr lang="zh-CN" altLang="zh-CN" sz="1200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试验 </a:t>
            </a:r>
            <a:r>
              <a:rPr lang="en-US" altLang="zh-CN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 </a:t>
            </a:r>
            <a:r>
              <a:rPr lang="zh-CN" altLang="en-US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组与试验 </a:t>
            </a:r>
            <a:r>
              <a:rPr lang="en-US" altLang="zh-CN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 </a:t>
            </a:r>
            <a:r>
              <a:rPr lang="zh-CN" altLang="en-US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组的干物质采食量、奶产量及乳指标均无明显差异</a:t>
            </a:r>
            <a:endParaRPr lang="zh-CN" altLang="en-US" sz="1200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试验 </a:t>
            </a:r>
            <a:r>
              <a:rPr lang="en-US" altLang="zh-CN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 </a:t>
            </a:r>
            <a:r>
              <a:rPr lang="zh-CN" altLang="en-US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组相较试验 </a:t>
            </a:r>
            <a:r>
              <a:rPr lang="en-US" altLang="zh-CN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 </a:t>
            </a:r>
            <a:r>
              <a:rPr lang="zh-CN" altLang="en-US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组显著提高了血清谷胱甘肽过氧化物酶活性， 其余各项指标均无显著性差异</a:t>
            </a:r>
            <a:endParaRPr lang="en-US" altLang="zh-CN" sz="1200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酵母培养物与外资大厂产品在奶牛上具有同等应用效果</a:t>
            </a:r>
            <a:endParaRPr lang="zh-CN" altLang="zh-CN" sz="1200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26059" y="5063629"/>
            <a:ext cx="10409106" cy="1250502"/>
          </a:xfrm>
          <a:prstGeom prst="rect">
            <a:avLst/>
          </a:prstGeom>
          <a:noFill/>
          <a:ln>
            <a:solidFill>
              <a:srgbClr val="43CF8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柏尊百斯孚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酵母培养物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奶牛试验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0"/>
          <p:cNvSpPr/>
          <p:nvPr/>
        </p:nvSpPr>
        <p:spPr>
          <a:xfrm>
            <a:off x="279070" y="306449"/>
            <a:ext cx="1160813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柏尊百斯孚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酵母培养物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肉牛试验</a:t>
            </a:r>
            <a:endParaRPr lang="zh-CN" altLang="en-US" sz="3200" b="1" kern="0" spc="-3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87375" y="1792496"/>
            <a:ext cx="11017250" cy="4745083"/>
          </a:xfrm>
          <a:prstGeom prst="roundRect">
            <a:avLst>
              <a:gd name="adj" fmla="val 2478"/>
            </a:avLst>
          </a:prstGeom>
          <a:solidFill>
            <a:schemeClr val="bg1"/>
          </a:solidFill>
          <a:ln>
            <a:noFill/>
          </a:ln>
          <a:effectLst>
            <a:outerShdw blurRad="190500" sx="102000" sy="102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387584" y="2415069"/>
          <a:ext cx="4364530" cy="237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4020"/>
                <a:gridCol w="1115255"/>
                <a:gridCol w="1115255"/>
              </a:tblGrid>
              <a:tr h="5054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00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项目 </a:t>
                      </a:r>
                      <a:endParaRPr lang="zh-CN" altLang="en-US" sz="1400" b="1" kern="100" dirty="0">
                        <a:solidFill>
                          <a:schemeClr val="accent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00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试验组 </a:t>
                      </a:r>
                      <a:endParaRPr lang="zh-CN" altLang="en-US" sz="1400" b="1" kern="100" dirty="0">
                        <a:solidFill>
                          <a:schemeClr val="accent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kern="100" dirty="0">
                          <a:solidFill>
                            <a:schemeClr val="accent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对照组</a:t>
                      </a:r>
                      <a:endParaRPr lang="zh-CN" altLang="en-US" sz="1400" b="1" kern="100" dirty="0">
                        <a:solidFill>
                          <a:schemeClr val="accent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54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初始体重</a:t>
                      </a:r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</a:t>
                      </a: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kg) </a:t>
                      </a:r>
                      <a:endParaRPr 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397.6 </a:t>
                      </a:r>
                      <a:endParaRPr lang="zh-CN" alt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400.8</a:t>
                      </a:r>
                      <a:endParaRPr lang="zh-CN" altLang="en-US" sz="1200" b="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结束体重</a:t>
                      </a:r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</a:t>
                      </a: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kg) </a:t>
                      </a:r>
                      <a:endParaRPr 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468.8 </a:t>
                      </a:r>
                      <a:endParaRPr lang="zh-CN" alt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468.9</a:t>
                      </a:r>
                      <a:endParaRPr lang="zh-CN" alt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5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总增重</a:t>
                      </a:r>
                      <a:r>
                        <a:rPr lang="en-US" altLang="zh-CN" sz="1200" b="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</a:t>
                      </a:r>
                      <a:r>
                        <a:rPr lang="en-US" sz="1200" b="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kg) </a:t>
                      </a:r>
                      <a:endParaRPr lang="en-US" sz="1200" b="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71.13 </a:t>
                      </a:r>
                      <a:endParaRPr lang="zh-CN" alt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68.13</a:t>
                      </a:r>
                      <a:endParaRPr lang="zh-CN" alt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34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日增重</a:t>
                      </a:r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(</a:t>
                      </a:r>
                      <a:r>
                        <a:rPr lang="en-US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kg/d) </a:t>
                      </a:r>
                      <a:endParaRPr 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1.42 </a:t>
                      </a:r>
                      <a:endParaRPr lang="zh-CN" alt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1.36</a:t>
                      </a:r>
                      <a:endParaRPr lang="zh-CN" altLang="en-US" sz="1200" b="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矩形: 圆角 7"/>
          <p:cNvSpPr/>
          <p:nvPr/>
        </p:nvSpPr>
        <p:spPr>
          <a:xfrm flipH="1">
            <a:off x="587375" y="1388930"/>
            <a:ext cx="5065858" cy="756332"/>
          </a:xfrm>
          <a:prstGeom prst="roundRect">
            <a:avLst>
              <a:gd name="adj" fmla="val 24532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70000">
                <a:schemeClr val="accent3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90500" dist="50800" dir="5400000" algn="ctr" rotWithShape="0">
              <a:srgbClr val="3AB7ED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spAutoFit/>
          </a:bodyPr>
          <a:lstStyle/>
          <a:p>
            <a:pPr algn="ctr"/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6598" y="2415070"/>
            <a:ext cx="3441764" cy="2224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试验选择平均体重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400kg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的健康西门塔尔牛，随机分为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2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个处理组中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对照组饲喂基础日粮作为空白对照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试验组饲喂基础日粮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+100g/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头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天百斯孚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·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酵母培养物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Pct val="7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预饲期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10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天，试验期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40 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天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" r="52060" b="5868"/>
          <a:stretch>
            <a:fillRect/>
          </a:stretch>
        </p:blipFill>
        <p:spPr>
          <a:xfrm>
            <a:off x="8881319" y="2130060"/>
            <a:ext cx="2544083" cy="20210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r="2186" b="5868"/>
          <a:stretch>
            <a:fillRect/>
          </a:stretch>
        </p:blipFill>
        <p:spPr>
          <a:xfrm>
            <a:off x="8881319" y="4347952"/>
            <a:ext cx="2544084" cy="19903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87584" y="5275570"/>
            <a:ext cx="4364530" cy="1023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提高日增重 </a:t>
            </a:r>
            <a:r>
              <a:rPr lang="en-US" altLang="zh-CN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60g/</a:t>
            </a:r>
            <a:r>
              <a:rPr lang="zh-CN" altLang="en-US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头</a:t>
            </a:r>
            <a:r>
              <a:rPr lang="en-US" altLang="zh-CN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en-US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天、经济效益 </a:t>
            </a:r>
            <a:r>
              <a:rPr lang="en-US" altLang="zh-CN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0.44 </a:t>
            </a:r>
            <a:r>
              <a:rPr lang="zh-CN" altLang="en-US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元</a:t>
            </a:r>
            <a:r>
              <a:rPr lang="en-US" altLang="zh-CN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en-US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头</a:t>
            </a:r>
            <a:r>
              <a:rPr lang="en-US" altLang="zh-CN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/</a:t>
            </a:r>
            <a:r>
              <a:rPr lang="zh-CN" altLang="en-US" sz="1400" kern="1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天</a:t>
            </a:r>
            <a:endParaRPr lang="zh-CN" altLang="en-US" sz="1400" kern="1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牛群被毛整齐顺滑、光泽度好、毛丛密实柔软</a:t>
            </a:r>
            <a:endParaRPr lang="zh-CN" altLang="en-US" sz="1400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试验组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牛群粪便成型更好、</a:t>
            </a:r>
            <a:r>
              <a:rPr lang="zh-CN" altLang="en-US" sz="14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肠道</a:t>
            </a:r>
            <a:r>
              <a:rPr lang="zh-CN" altLang="en-US" sz="1400" kern="1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更</a:t>
            </a:r>
            <a:r>
              <a:rPr lang="zh-CN" altLang="en-US" sz="14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健康</a:t>
            </a:r>
            <a:endParaRPr lang="zh-CN" altLang="zh-CN" sz="1400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31032" y="5412889"/>
            <a:ext cx="2712896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日粮中添加 </a:t>
            </a:r>
            <a:r>
              <a:rPr lang="en-US" altLang="zh-CN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100g </a:t>
            </a:r>
            <a:r>
              <a:rPr lang="zh-CN" altLang="en-US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百斯孚</a:t>
            </a:r>
            <a:r>
              <a:rPr lang="en-US" altLang="zh-CN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·</a:t>
            </a:r>
            <a:r>
              <a:rPr lang="zh-CN" altLang="en-US" sz="1600" kern="100" dirty="0"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酵母培养物与对照组相比：</a:t>
            </a:r>
            <a:endParaRPr lang="zh-CN" altLang="en-US" sz="1600" kern="100" dirty="0"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16296" y="5181399"/>
            <a:ext cx="7735818" cy="12505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 flipH="1">
            <a:off x="965868" y="1577550"/>
            <a:ext cx="430887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酵母培养物在肉牛上的应用效果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picture 4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498" name="picture 4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412632" y="937076"/>
            <a:ext cx="9914105" cy="1897655"/>
          </a:xfrm>
          <a:prstGeom prst="rect">
            <a:avLst/>
          </a:prstGeom>
        </p:spPr>
      </p:pic>
      <p:sp>
        <p:nvSpPr>
          <p:cNvPr id="500" name="textbox 500"/>
          <p:cNvSpPr/>
          <p:nvPr/>
        </p:nvSpPr>
        <p:spPr>
          <a:xfrm>
            <a:off x="4268330" y="3166383"/>
            <a:ext cx="3655695" cy="5765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  <a:tabLst>
                <a:tab pos="534035" algn="l"/>
                <a:tab pos="3641725" algn="l"/>
              </a:tabLst>
            </a:pPr>
            <a:r>
              <a:rPr sz="3900" strike="sngStrike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900" kern="0" spc="3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3900" kern="0" spc="12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谢谢     </a:t>
            </a:r>
            <a:r>
              <a:rPr sz="3900" strike="sngStrike" kern="0" spc="0" dirty="0">
                <a:solidFill>
                  <a:srgbClr val="595959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endParaRPr lang="en-US" altLang="en-US" sz="3900" dirty="0"/>
          </a:p>
        </p:txBody>
      </p:sp>
      <p:sp>
        <p:nvSpPr>
          <p:cNvPr id="502" name="textbox 502"/>
          <p:cNvSpPr/>
          <p:nvPr/>
        </p:nvSpPr>
        <p:spPr>
          <a:xfrm>
            <a:off x="11103254" y="6478752"/>
            <a:ext cx="171450" cy="161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74000"/>
              </a:lnSpc>
            </a:pPr>
            <a:r>
              <a:rPr sz="1200" kern="0" spc="-50" dirty="0">
                <a:solidFill>
                  <a:srgbClr val="898989">
                    <a:alpha val="100000"/>
                  </a:srgbClr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23</a:t>
            </a:r>
            <a:endParaRPr lang="en-US" alt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397510" y="6159383"/>
            <a:ext cx="11396980" cy="4729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54000"/>
              </a:lnSpc>
            </a:pPr>
            <a:endParaRPr lang="en-US" altLang="en-US" sz="100" dirty="0"/>
          </a:p>
          <a:p>
            <a:pPr marL="335915" indent="-323215" algn="ctr" rtl="0" eaLnBrk="0">
              <a:lnSpc>
                <a:spcPct val="136000"/>
              </a:lnSpc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玉米淀粉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</a:rPr>
              <a:t>加工副产品：玉米浆、玉米蛋白粉、玉米皮（喷浆玉米皮）、玉米胚芽（粕）、玉米油</a:t>
            </a:r>
            <a:endParaRPr lang="zh-CN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" name="图片 4" descr="fd7af429288f39bc574367ab1cca6f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6850" y="1025968"/>
            <a:ext cx="6003383" cy="508280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668986" y="5242876"/>
            <a:ext cx="36220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zh-CN" altLang="en-US" sz="12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图片来源：</a:t>
            </a:r>
            <a:r>
              <a:rPr lang="zh-CN" altLang="en-US" sz="1200" b="0" i="0" dirty="0">
                <a:latin typeface="微软雅黑" panose="020B0503020204020204" charset="-122"/>
                <a:ea typeface="微软雅黑" panose="020B0503020204020204" charset="-122"/>
              </a:rPr>
              <a:t>饲料工业杂志</a:t>
            </a:r>
            <a:r>
              <a:rPr lang="zh-CN" altLang="en-US" sz="12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　作者：</a:t>
            </a:r>
            <a:r>
              <a:rPr lang="zh-CN" altLang="en-US" sz="1200" b="0" i="0" dirty="0">
                <a:latin typeface="微软雅黑" panose="020B0503020204020204" charset="-122"/>
                <a:ea typeface="微软雅黑" panose="020B0503020204020204" charset="-122"/>
              </a:rPr>
              <a:t>刘宽博</a:t>
            </a:r>
            <a:r>
              <a:rPr lang="zh-CN" sz="1200" b="0" i="0" dirty="0">
                <a:latin typeface="微软雅黑" panose="020B0503020204020204" charset="-122"/>
                <a:ea typeface="微软雅黑" panose="020B0503020204020204" charset="-122"/>
              </a:rPr>
              <a:t>等</a:t>
            </a:r>
            <a:endParaRPr lang="zh-CN" sz="1200" b="0" i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20"/>
          <p:cNvSpPr/>
          <p:nvPr/>
        </p:nvSpPr>
        <p:spPr>
          <a:xfrm>
            <a:off x="2607310" y="314674"/>
            <a:ext cx="697738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ctr" rtl="0" eaLnBrk="0">
              <a:lnSpc>
                <a:spcPct val="91000"/>
              </a:lnSpc>
            </a:pP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</a:t>
            </a: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淀粉生产工艺</a:t>
            </a:r>
            <a:endParaRPr lang="zh-CN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463550" y="6045022"/>
            <a:ext cx="11264900" cy="3992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335915" indent="-323215" algn="ctr" rtl="0" eaLnBrk="0">
              <a:lnSpc>
                <a:spcPct val="136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玉米原料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3500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淀粉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2300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玉米皮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420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万吨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玉米蛋白粉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玉米浆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210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胚芽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240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万吨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47608" y="1351362"/>
          <a:ext cx="4101631" cy="45028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38585"/>
                <a:gridCol w="1863046"/>
              </a:tblGrid>
              <a:tr h="5628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玉米主要成分</a:t>
                      </a:r>
                      <a:endParaRPr lang="zh-CN" altLang="zh-CN" sz="2000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C2DCC4"/>
                    </a:solidFill>
                  </a:tcPr>
                </a:tc>
                <a:tc hMerge="1">
                  <a:tcPr anchor="ctr"/>
                </a:tc>
              </a:tr>
              <a:tr h="562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碎玉米及杂质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%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≤3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562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淀粉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%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70～72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562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蛋白质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8～10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562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脂肪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</a:rPr>
                        <a:t>4～4.8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562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纤维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%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1.6～2.6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562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粗灰分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%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1.2~1.4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</a:tr>
              <a:tr h="562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水分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%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≤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947444" y="1348482"/>
            <a:ext cx="6596948" cy="480060"/>
          </a:xfrm>
          <a:prstGeom prst="rect">
            <a:avLst/>
          </a:prstGeom>
          <a:solidFill>
            <a:srgbClr val="C2DCC4"/>
          </a:solidFill>
        </p:spPr>
        <p:txBody>
          <a:bodyPr wrap="square">
            <a:noAutofit/>
          </a:bodyPr>
          <a:lstStyle/>
          <a:p>
            <a:pPr marL="0" indent="0" algn="ctr">
              <a:lnSpc>
                <a:spcPct val="120000"/>
              </a:lnSpc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玉米淀粉与副产品比例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textbox 20"/>
          <p:cNvSpPr/>
          <p:nvPr/>
        </p:nvSpPr>
        <p:spPr>
          <a:xfrm>
            <a:off x="2607310" y="314674"/>
            <a:ext cx="697738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</a:t>
            </a: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淀粉及其副产品产量</a:t>
            </a:r>
            <a:endParaRPr 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4947444" y="1925690"/>
          <a:ext cx="6596948" cy="392854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20545"/>
                <a:gridCol w="1077653"/>
                <a:gridCol w="4098750"/>
              </a:tblGrid>
              <a:tr h="4365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产品名称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C2DC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得率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C2DCC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指标</a:t>
                      </a:r>
                      <a:endParaRPr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C2DCC4"/>
                    </a:solidFill>
                  </a:tcPr>
                </a:tc>
              </a:tr>
              <a:tr h="396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玉米淀粉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66%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淀粉含量≥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98%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96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玉米蛋白粉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6.6%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蛋白质含量≥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60%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9523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玉米胚芽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6.9%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13%-17%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蛋白质，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40%-50%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脂肪，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5.2%-9.1%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膳食纤维（进一步加工生产玉米油和玉米胚芽饼或玉米胚芽粕）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6745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玉米浆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6.0%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固形物含量≥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40%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，乳酸含量≤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14%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，蛋白质含量≥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40%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（干基）亚硫酸≤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0.3%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（干基）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6745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玉米皮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14%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水分 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10.07% 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，淀粉含量为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10%-20%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，粗蛋白含量为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12%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，粗脂肪含量为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6%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，纤维含量为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11%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  <a:tr h="3968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损失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2%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/>
          <p:nvPr/>
        </p:nvSpPr>
        <p:spPr>
          <a:xfrm>
            <a:off x="777240" y="5845076"/>
            <a:ext cx="10637520" cy="46736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ctr" rtl="0" eaLnBrk="0">
              <a:lnSpc>
                <a:spcPct val="54000"/>
              </a:lnSpc>
            </a:pPr>
            <a:endParaRPr lang="en-US" altLang="en-US" sz="100" dirty="0"/>
          </a:p>
          <a:p>
            <a:pPr marL="335915" indent="-323215" algn="ctr" rtl="0" eaLnBrk="0">
              <a:lnSpc>
                <a:spcPct val="136000"/>
              </a:lnSpc>
            </a:pPr>
            <a:r>
              <a:rPr lang="zh-CN" altLang="en-US" sz="2000" dirty="0"/>
              <a:t>玉米淀粉加工过程不会新增毒素，原料带入的毒素也基本不会减少，但在玉米浆中大量富集</a:t>
            </a:r>
            <a:endParaRPr lang="zh-CN" altLang="en-US" sz="2000" dirty="0"/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77240" y="1399060"/>
            <a:ext cx="10491254" cy="562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lnSpc>
                <a:spcPct val="200000"/>
              </a:lnSpc>
              <a:spcAft>
                <a:spcPts val="1200"/>
              </a:spcAft>
            </a:pPr>
            <a:r>
              <a:rPr lang="zh-CN" altLang="en-US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湿磨法玉米淀粉</a:t>
            </a: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生产</a:t>
            </a:r>
            <a:r>
              <a:rPr lang="zh-CN" altLang="en-US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过程呕吐毒素</a:t>
            </a:r>
            <a:r>
              <a:rPr lang="en-US" altLang="zh-CN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(DON)</a:t>
            </a:r>
            <a:r>
              <a:rPr lang="zh-CN" altLang="en-US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和玉米赤霉烯酮</a:t>
            </a:r>
            <a:r>
              <a:rPr lang="en-US" altLang="zh-CN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(ZEN)</a:t>
            </a:r>
            <a:r>
              <a:rPr lang="zh-CN" altLang="en-US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的溶出及分布规律</a:t>
            </a:r>
            <a:endParaRPr lang="zh-CN" altLang="en-US" b="1" i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76528" y="4977326"/>
            <a:ext cx="381379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刘玉春温志刚曹国强等-《食品科技》2022年</a:t>
            </a:r>
            <a:endParaRPr lang="zh-CN" altLang="en-US" sz="1400" b="0" i="0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box 20"/>
          <p:cNvSpPr/>
          <p:nvPr/>
        </p:nvSpPr>
        <p:spPr>
          <a:xfrm>
            <a:off x="2607310" y="314674"/>
            <a:ext cx="697738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玉米淀粉加工过程中毒素去向</a:t>
            </a:r>
            <a:endParaRPr 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5644" y="2272187"/>
            <a:ext cx="10860711" cy="2627360"/>
            <a:chOff x="675644" y="1747907"/>
            <a:chExt cx="10860711" cy="2627360"/>
          </a:xfrm>
        </p:grpSpPr>
        <p:grpSp>
          <p:nvGrpSpPr>
            <p:cNvPr id="7" name="组合 6"/>
            <p:cNvGrpSpPr/>
            <p:nvPr/>
          </p:nvGrpSpPr>
          <p:grpSpPr>
            <a:xfrm>
              <a:off x="675644" y="1747907"/>
              <a:ext cx="5257799" cy="2627360"/>
              <a:chOff x="675644" y="1747907"/>
              <a:chExt cx="5257799" cy="2627360"/>
            </a:xfrm>
          </p:grpSpPr>
          <p:sp>
            <p:nvSpPr>
              <p:cNvPr id="12" name="1"/>
              <p:cNvSpPr/>
              <p:nvPr>
                <p:custDataLst>
                  <p:tags r:id="rId2"/>
                </p:custDataLst>
              </p:nvPr>
            </p:nvSpPr>
            <p:spPr>
              <a:xfrm>
                <a:off x="2409194" y="1747907"/>
                <a:ext cx="3524249" cy="26273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3" name="Title-1"/>
              <p:cNvSpPr/>
              <p:nvPr>
                <p:custDataLst>
                  <p:tags r:id="rId3"/>
                </p:custDataLst>
              </p:nvPr>
            </p:nvSpPr>
            <p:spPr>
              <a:xfrm>
                <a:off x="675644" y="1747907"/>
                <a:ext cx="1733550" cy="2627360"/>
              </a:xfrm>
              <a:prstGeom prst="rect">
                <a:avLst/>
              </a:prstGeom>
              <a:solidFill>
                <a:schemeClr val="accent5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zh-CN" altLang="en-US" sz="2000" b="1" dirty="0">
                    <a:solidFill>
                      <a:srgbClr val="FFFFFF"/>
                    </a:solidFill>
                    <a:latin typeface="+mn-ea"/>
                  </a:rPr>
                  <a:t>呕吐毒素</a:t>
                </a:r>
                <a:endParaRPr lang="zh-CN" altLang="en-US" sz="2000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4" name="Body-1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600107" y="1841458"/>
                <a:ext cx="3194462" cy="2469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lnSpc>
                    <a:spcPct val="150000"/>
                  </a:lnSpc>
                  <a:defRPr sz="1200">
                    <a:solidFill>
                      <a:schemeClr val="bg1">
                        <a:lumMod val="50000"/>
                      </a:schemeClr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spcAft>
                    <a:spcPts val="1200"/>
                  </a:spcAft>
                </a:pP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玉米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DON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毒素主要转移到玉米浆中，浸泡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1h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，玉米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DON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毒素含量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333.34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μg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/kg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。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1541.34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μg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/kg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，后随浸泡时间延长迅速降低；浸泡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1h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浸泡液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DON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含量最高，达到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880.07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μg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/L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。</a:t>
                </a:r>
                <a:endParaRPr lang="en-US" altLang="zh-CN" sz="14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  <a:p>
                <a:pPr algn="just">
                  <a:spcAft>
                    <a:spcPts val="1200"/>
                  </a:spcAft>
                </a:pP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在加工副产物中，玉米浆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DON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含量最高为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8090.75 </a:t>
                </a:r>
                <a:r>
                  <a:rPr lang="en-US" altLang="zh-CN" sz="1400" dirty="0" err="1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μg</a:t>
                </a:r>
                <a:r>
                  <a:rPr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/L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rPr>
                  <a:t>。</a:t>
                </a:r>
                <a:endParaRPr lang="zh-CN" altLang="en-US" sz="1400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278556" y="1747907"/>
              <a:ext cx="5257799" cy="2627360"/>
              <a:chOff x="6278556" y="1747907"/>
              <a:chExt cx="5257799" cy="2627360"/>
            </a:xfrm>
          </p:grpSpPr>
          <p:sp>
            <p:nvSpPr>
              <p:cNvPr id="9" name="2"/>
              <p:cNvSpPr/>
              <p:nvPr>
                <p:custDataLst>
                  <p:tags r:id="rId5"/>
                </p:custDataLst>
              </p:nvPr>
            </p:nvSpPr>
            <p:spPr>
              <a:xfrm>
                <a:off x="8012106" y="1747907"/>
                <a:ext cx="3524249" cy="262736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400"/>
              </a:p>
            </p:txBody>
          </p:sp>
          <p:sp>
            <p:nvSpPr>
              <p:cNvPr id="10" name="Title-2"/>
              <p:cNvSpPr/>
              <p:nvPr>
                <p:custDataLst>
                  <p:tags r:id="rId6"/>
                </p:custDataLst>
              </p:nvPr>
            </p:nvSpPr>
            <p:spPr>
              <a:xfrm>
                <a:off x="6278556" y="1747907"/>
                <a:ext cx="1733550" cy="2627360"/>
              </a:xfrm>
              <a:prstGeom prst="rect">
                <a:avLst/>
              </a:prstGeom>
              <a:solidFill>
                <a:schemeClr val="accent6"/>
              </a:solidFill>
              <a:ln w="5715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r>
                  <a:rPr lang="zh-CN" altLang="en-US" sz="2000" b="1" dirty="0">
                    <a:solidFill>
                      <a:srgbClr val="FFFFFF"/>
                    </a:solidFill>
                    <a:latin typeface="+mn-ea"/>
                  </a:rPr>
                  <a:t>玉米赤霉烯酮</a:t>
                </a:r>
                <a:endParaRPr lang="zh-CN" altLang="en-US" sz="2000" b="1" dirty="0">
                  <a:solidFill>
                    <a:srgbClr val="FFFFFF"/>
                  </a:solidFill>
                  <a:latin typeface="+mn-ea"/>
                </a:endParaRPr>
              </a:p>
            </p:txBody>
          </p:sp>
          <p:sp>
            <p:nvSpPr>
              <p:cNvPr id="11" name="Body-2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8185564" y="1841458"/>
                <a:ext cx="3194462" cy="2181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400">
                    <a:latin typeface="Arial" panose="020B0604020202020204" pitchFamily="34" charset="0"/>
                    <a:ea typeface="微软雅黑" panose="020B0503020204020204" charset="-122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just">
                  <a:lnSpc>
                    <a:spcPct val="200000"/>
                  </a:lnSpc>
                </a:pPr>
                <a:r>
                  <a:rPr lang="en-US" altLang="zh-CN" dirty="0"/>
                  <a:t>ZEN</a:t>
                </a:r>
                <a:r>
                  <a:rPr lang="zh-CN" altLang="en-US" dirty="0"/>
                  <a:t>含量变化较小，玉米加工副产物中分布比较均匀，喷浆玉米皮</a:t>
                </a:r>
                <a:r>
                  <a:rPr lang="en-US" altLang="zh-CN" dirty="0"/>
                  <a:t>(386.14μg/kg)</a:t>
                </a:r>
                <a:r>
                  <a:rPr lang="zh-CN" altLang="en-US" dirty="0"/>
                  <a:t>含量最高，其次为玉米浆</a:t>
                </a:r>
                <a:r>
                  <a:rPr lang="en-US" altLang="zh-CN" dirty="0"/>
                  <a:t>(322.32 </a:t>
                </a:r>
                <a:r>
                  <a:rPr lang="en-US" altLang="zh-CN" dirty="0" err="1"/>
                  <a:t>μg</a:t>
                </a:r>
                <a:r>
                  <a:rPr lang="en-US" altLang="zh-CN" dirty="0"/>
                  <a:t>/L)</a:t>
                </a:r>
                <a:r>
                  <a:rPr lang="zh-CN" altLang="en-US" dirty="0"/>
                  <a:t>、玉米蛋白粉</a:t>
                </a:r>
                <a:r>
                  <a:rPr lang="en-US" altLang="zh-CN" dirty="0"/>
                  <a:t>(269.8 </a:t>
                </a:r>
                <a:r>
                  <a:rPr lang="en-US" altLang="zh-CN" dirty="0" err="1"/>
                  <a:t>μg</a:t>
                </a:r>
                <a:r>
                  <a:rPr lang="en-US" altLang="zh-CN" dirty="0"/>
                  <a:t>/kg)</a:t>
                </a:r>
                <a:r>
                  <a:rPr lang="zh-CN" altLang="en-US" dirty="0"/>
                  <a:t>、玉米皮</a:t>
                </a:r>
                <a:r>
                  <a:rPr lang="en-US" altLang="zh-CN" dirty="0"/>
                  <a:t>(228.88 </a:t>
                </a:r>
                <a:r>
                  <a:rPr lang="en-US" altLang="zh-CN" dirty="0" err="1"/>
                  <a:t>μg</a:t>
                </a:r>
                <a:r>
                  <a:rPr lang="en-US" altLang="zh-CN" dirty="0"/>
                  <a:t>/kg)</a:t>
                </a:r>
                <a:r>
                  <a:rPr lang="zh-CN" altLang="en-US" dirty="0"/>
                  <a:t>。</a:t>
                </a:r>
                <a:endParaRPr lang="en-US" altLang="zh-CN" dirty="0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1781175" y="5922265"/>
            <a:ext cx="8629650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endParaRPr lang="en-US" altLang="zh-CN" sz="3200" dirty="0"/>
          </a:p>
        </p:txBody>
      </p:sp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textbox 20"/>
          <p:cNvSpPr/>
          <p:nvPr/>
        </p:nvSpPr>
        <p:spPr>
          <a:xfrm>
            <a:off x="1813894" y="306449"/>
            <a:ext cx="8564211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玉米浆两面性：营养精华与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毒素</a:t>
            </a:r>
            <a:r>
              <a:rPr lang="en-US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蓄积体</a:t>
            </a:r>
            <a:endParaRPr 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64786" y="1134744"/>
            <a:ext cx="10061452" cy="3600000"/>
            <a:chOff x="1071762" y="2000897"/>
            <a:chExt cx="10061452" cy="3600000"/>
          </a:xfrm>
        </p:grpSpPr>
        <p:grpSp>
          <p:nvGrpSpPr>
            <p:cNvPr id="36" name="组合 35"/>
            <p:cNvGrpSpPr/>
            <p:nvPr/>
          </p:nvGrpSpPr>
          <p:grpSpPr>
            <a:xfrm>
              <a:off x="1071762" y="2000897"/>
              <a:ext cx="6669740" cy="3600000"/>
              <a:chOff x="1071762" y="2000897"/>
              <a:chExt cx="6669740" cy="3600000"/>
            </a:xfrm>
          </p:grpSpPr>
          <p:sp>
            <p:nvSpPr>
              <p:cNvPr id="44" name="1"/>
              <p:cNvSpPr/>
              <p:nvPr>
                <p:custDataLst>
                  <p:tags r:id="rId2"/>
                </p:custDataLst>
              </p:nvPr>
            </p:nvSpPr>
            <p:spPr>
              <a:xfrm flipH="1">
                <a:off x="4141503" y="2000897"/>
                <a:ext cx="3599999" cy="3600000"/>
              </a:xfrm>
              <a:prstGeom prst="blockArc">
                <a:avLst>
                  <a:gd name="adj1" fmla="val 16179400"/>
                  <a:gd name="adj2" fmla="val 5340661"/>
                  <a:gd name="adj3" fmla="val 20646"/>
                </a:avLst>
              </a:prstGeom>
              <a:gradFill flip="none" rotWithShape="0"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0000">
                    <a:schemeClr val="accent6"/>
                  </a:gs>
                </a:gsLst>
                <a:lin ang="2700000" scaled="0"/>
                <a:tileRect/>
              </a:gradFill>
              <a:ln w="508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lIns="108000" tIns="108000" rIns="108000" bIns="108000" rtlCol="0" anchor="ctr"/>
              <a:lstStyle/>
              <a:p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1071762" y="3002805"/>
                <a:ext cx="2817505" cy="2513612"/>
                <a:chOff x="1071762" y="2966286"/>
                <a:chExt cx="2817505" cy="2513612"/>
              </a:xfrm>
            </p:grpSpPr>
            <p:sp>
              <p:nvSpPr>
                <p:cNvPr id="46" name="Title-1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1738762" y="2966286"/>
                  <a:ext cx="146880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/>
                <a:p>
                  <a:r>
                    <a:rPr kumimoji="1"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rPr>
                    <a:t>优势</a:t>
                  </a:r>
                  <a:endPara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47" name="Body-1"/>
                <p:cNvSpPr/>
                <p:nvPr>
                  <p:custDataLst>
                    <p:tags r:id="rId4"/>
                  </p:custDataLst>
                </p:nvPr>
              </p:nvSpPr>
              <p:spPr>
                <a:xfrm>
                  <a:off x="1738762" y="3487045"/>
                  <a:ext cx="2150505" cy="199285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kumimoji="1" lang="zh-CN" alt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rPr>
                    <a:t>玉米浆是玉米可溶性成分，包括可溶性蛋白质、氨基酸，可溶性糖和矿物质等的乳酸菌发酵产品，营养丰富，含有大量的氨基酸，</a:t>
                  </a:r>
                  <a:r>
                    <a:rPr kumimoji="1" lang="en-US" altLang="zh-CN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rPr>
                    <a:t>B</a:t>
                  </a:r>
                  <a:r>
                    <a:rPr kumimoji="1" lang="zh-CN" alt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rPr>
                    <a:t>族维生素和促生长因子</a:t>
                  </a:r>
                  <a:endParaRPr kumimoji="1" lang="zh-CN" altLang="en-US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48" name="Index-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1071762" y="3141330"/>
                  <a:ext cx="540000" cy="540000"/>
                </a:xfrm>
                <a:prstGeom prst="rect">
                  <a:avLst/>
                </a:prstGeom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50000">
                      <a:schemeClr val="accent6"/>
                    </a:gs>
                  </a:gsLst>
                  <a:lin ang="2700000" scaled="0"/>
                </a:gra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 dirty="0">
                      <a:latin typeface="Arial" panose="020B0604020202020204" pitchFamily="34" charset="0"/>
                      <a:ea typeface="微软雅黑" panose="020B0503020204020204" charset="-122"/>
                    </a:rPr>
                    <a:t>01</a:t>
                  </a:r>
                  <a:endParaRPr lang="zh-CN" altLang="en-US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49" name="1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1592426" y="3411331"/>
                  <a:ext cx="1742137" cy="0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  <a:alpha val="5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组合 36"/>
            <p:cNvGrpSpPr/>
            <p:nvPr/>
          </p:nvGrpSpPr>
          <p:grpSpPr>
            <a:xfrm>
              <a:off x="4154324" y="2000897"/>
              <a:ext cx="6978890" cy="3600000"/>
              <a:chOff x="4154324" y="2000897"/>
              <a:chExt cx="6978890" cy="3600000"/>
            </a:xfrm>
          </p:grpSpPr>
          <p:sp>
            <p:nvSpPr>
              <p:cNvPr id="38" name="2"/>
              <p:cNvSpPr/>
              <p:nvPr>
                <p:custDataLst>
                  <p:tags r:id="rId7"/>
                </p:custDataLst>
              </p:nvPr>
            </p:nvSpPr>
            <p:spPr>
              <a:xfrm>
                <a:off x="4154324" y="2000897"/>
                <a:ext cx="3599999" cy="3600000"/>
              </a:xfrm>
              <a:prstGeom prst="blockArc">
                <a:avLst>
                  <a:gd name="adj1" fmla="val 16179400"/>
                  <a:gd name="adj2" fmla="val 5471211"/>
                  <a:gd name="adj3" fmla="val 20526"/>
                </a:avLst>
              </a:prstGeom>
              <a:gradFill flip="none" rotWithShape="0"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5"/>
                  </a:gs>
                </a:gsLst>
                <a:lin ang="2700000" scaled="0"/>
                <a:tileRect/>
              </a:gradFill>
              <a:ln w="50800" cap="flat" cmpd="sng" algn="ctr">
                <a:solidFill>
                  <a:schemeClr val="bg1"/>
                </a:solidFill>
                <a:prstDash val="solid"/>
                <a:miter lim="800000"/>
              </a:ln>
            </p:spPr>
            <p:txBody>
              <a:bodyPr lIns="108000" tIns="108000" rIns="108000" bIns="108000" rtlCol="0" anchor="ctr"/>
              <a:lstStyle/>
              <a:p>
                <a:endParaRPr lang="zh-CN" altLang="en-US"/>
              </a:p>
            </p:txBody>
          </p:sp>
          <p:grpSp>
            <p:nvGrpSpPr>
              <p:cNvPr id="39" name="组合 38"/>
              <p:cNvGrpSpPr/>
              <p:nvPr/>
            </p:nvGrpSpPr>
            <p:grpSpPr>
              <a:xfrm>
                <a:off x="8548442" y="3002805"/>
                <a:ext cx="2584772" cy="2513612"/>
                <a:chOff x="7826543" y="1622220"/>
                <a:chExt cx="2584772" cy="2513612"/>
              </a:xfrm>
            </p:grpSpPr>
            <p:sp>
              <p:nvSpPr>
                <p:cNvPr id="40" name="Title-2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8493543" y="1622220"/>
                  <a:ext cx="146880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b" anchorCtr="0">
                  <a:spAutoFit/>
                </a:bodyPr>
                <a:lstStyle/>
                <a:p>
                  <a:r>
                    <a:rPr kumimoji="1" lang="zh-CN" altLang="en-US" b="1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rPr>
                    <a:t>缺陷</a:t>
                  </a:r>
                  <a:endParaRPr kumimoji="1" lang="zh-CN" altLang="en-US" b="1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41" name="Body-2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8493542" y="2142979"/>
                  <a:ext cx="1917773" cy="199285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rtlCol="0" anchor="t" anchorCtr="0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</a:pPr>
                  <a:r>
                    <a:rPr kumimoji="1" lang="zh-CN" alt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rPr>
                    <a:t>玉米浆中亚硫酸根离子残留高（超过</a:t>
                  </a:r>
                  <a:r>
                    <a:rPr kumimoji="1" lang="en-US" altLang="zh-CN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rPr>
                    <a:t>1g/kg</a:t>
                  </a:r>
                  <a:r>
                    <a:rPr kumimoji="1" lang="zh-CN" altLang="en-US" sz="140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微软雅黑" panose="020B0503020204020204" charset="-122"/>
                    </a:rPr>
                    <a:t>干基），富集较高真菌毒素，干燥困难且干粉吸潮，使用过程中粘壁堵塞严重</a:t>
                  </a:r>
                  <a:endParaRPr kumimoji="1" lang="en-US" altLang="zh-CN" sz="1400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sp>
              <p:nvSpPr>
                <p:cNvPr id="42" name="Index-2"/>
                <p:cNvSpPr txBox="1"/>
                <p:nvPr>
                  <p:custDataLst>
                    <p:tags r:id="rId10"/>
                  </p:custDataLst>
                </p:nvPr>
              </p:nvSpPr>
              <p:spPr>
                <a:xfrm>
                  <a:off x="7826543" y="1797264"/>
                  <a:ext cx="540000" cy="540000"/>
                </a:xfrm>
                <a:prstGeom prst="rect">
                  <a:avLst/>
                </a:prstGeom>
                <a:gradFill>
                  <a:gsLst>
                    <a:gs pos="0">
                      <a:schemeClr val="accent5">
                        <a:lumMod val="60000"/>
                        <a:lumOff val="40000"/>
                      </a:schemeClr>
                    </a:gs>
                    <a:gs pos="50000">
                      <a:schemeClr val="accent5"/>
                    </a:gs>
                  </a:gsLst>
                  <a:lin ang="2700000" scaled="0"/>
                </a:gradFill>
              </p:spPr>
              <p:txBody>
                <a:bodyPr wrap="none" lIns="108000" tIns="108000" rIns="108000" bIns="108000" rtlCol="0" anchor="ctr" anchorCtr="0">
                  <a:noAutofit/>
                </a:bodyPr>
                <a:lstStyle>
                  <a:defPPr>
                    <a:defRPr lang="zh-CN"/>
                  </a:defPPr>
                  <a:lvl1pPr algn="ctr">
                    <a:defRPr kumimoji="1" b="1">
                      <a:solidFill>
                        <a:srgbClr val="FFFFFF"/>
                      </a:solidFill>
                    </a:defRPr>
                  </a:lvl1pPr>
                </a:lstStyle>
                <a:p>
                  <a:r>
                    <a:rPr lang="en-US" altLang="zh-CN" dirty="0">
                      <a:latin typeface="Arial" panose="020B0604020202020204" pitchFamily="34" charset="0"/>
                      <a:ea typeface="微软雅黑" panose="020B0503020204020204" charset="-122"/>
                    </a:rPr>
                    <a:t>02</a:t>
                  </a:r>
                  <a:endParaRPr lang="zh-CN" altLang="en-US" dirty="0">
                    <a:latin typeface="Arial" panose="020B0604020202020204" pitchFamily="34" charset="0"/>
                    <a:ea typeface="微软雅黑" panose="020B0503020204020204" charset="-122"/>
                  </a:endParaRPr>
                </a:p>
              </p:txBody>
            </p:sp>
            <p:cxnSp>
              <p:nvCxnSpPr>
                <p:cNvPr id="43" name="2"/>
                <p:cNvCxnSpPr/>
                <p:nvPr>
                  <p:custDataLst>
                    <p:tags r:id="rId11"/>
                  </p:custDataLst>
                </p:nvPr>
              </p:nvCxnSpPr>
              <p:spPr>
                <a:xfrm>
                  <a:off x="8366543" y="2067265"/>
                  <a:ext cx="1742137" cy="0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  <a:alpha val="50000"/>
                    </a:schemeClr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1" name="文本框 50"/>
          <p:cNvSpPr txBox="1"/>
          <p:nvPr/>
        </p:nvSpPr>
        <p:spPr>
          <a:xfrm>
            <a:off x="964787" y="5038540"/>
            <a:ext cx="4622554" cy="115640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在发酵领域作为重要发酵原料，提供氨基酸、维生素、生长因子等，但用量有限，主要用途是作为饲料原料使用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096000" y="5038540"/>
            <a:ext cx="4930238" cy="1156407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玉米浆常常与其它原料，如玉米皮、胚芽粕等组合，生产喷浆玉米皮、喷浆胚芽粕，稀释毒素，同时减少物料粘性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th"/>
          <p:cNvSpPr/>
          <p:nvPr/>
        </p:nvSpPr>
        <p:spPr>
          <a:xfrm>
            <a:off x="0" y="935735"/>
            <a:ext cx="12192000" cy="39623"/>
          </a:xfrm>
          <a:custGeom>
            <a:avLst/>
            <a:gdLst/>
            <a:ahLst/>
            <a:cxnLst/>
            <a:rect l="0" t="0" r="0" b="0"/>
            <a:pathLst>
              <a:path w="19200" h="62">
                <a:moveTo>
                  <a:pt x="0" y="62"/>
                </a:moveTo>
                <a:lnTo>
                  <a:pt x="19200" y="62"/>
                </a:lnTo>
                <a:lnTo>
                  <a:pt x="19200" y="0"/>
                </a:lnTo>
                <a:lnTo>
                  <a:pt x="0" y="0"/>
                </a:lnTo>
                <a:lnTo>
                  <a:pt x="0" y="62"/>
                </a:lnTo>
              </a:path>
            </a:pathLst>
          </a:custGeom>
          <a:solidFill>
            <a:srgbClr val="026701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1114425" y="1372869"/>
            <a:ext cx="2784475" cy="2034540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887095" y="3804920"/>
            <a:ext cx="3011805" cy="21520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7970" y="1310005"/>
            <a:ext cx="2794635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zh-CN" altLang="en-US" sz="12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玉米赤霉烯酮</a:t>
            </a:r>
            <a:endParaRPr lang="zh-CN" sz="1200" b="0" i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3898900"/>
            <a:ext cx="2650490" cy="27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zh-CN" altLang="en-US" sz="1200" b="0" i="0" dirty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呕吐毒素</a:t>
            </a:r>
            <a:endParaRPr lang="zh-CN" sz="1200" b="0" i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3"/>
          <a:srcRect t="10592"/>
          <a:stretch>
            <a:fillRect/>
          </a:stretch>
        </p:blipFill>
        <p:spPr>
          <a:xfrm>
            <a:off x="5760745" y="1188306"/>
            <a:ext cx="4142105" cy="32105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18561" y="4611814"/>
            <a:ext cx="7232074" cy="1936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1500" b="0" i="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硫酸盐还原菌能够将硫酸盐还原为硫化氢</a:t>
            </a:r>
            <a:r>
              <a:rPr lang="en-US" altLang="zh-CN" sz="1500" b="0" i="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1500" b="0" i="0" baseline="-2500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1500" b="0" i="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1500" b="0" i="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。这些细菌存在于动物的胃肠道（</a:t>
            </a:r>
            <a:r>
              <a:rPr lang="en-US" altLang="zh-CN" sz="1500" b="0" i="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GIT</a:t>
            </a:r>
            <a:r>
              <a:rPr lang="zh-CN" altLang="en-US" sz="1500" b="0" i="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）中。</a:t>
            </a:r>
            <a:endParaRPr lang="en-US" altLang="zh-CN" sz="1500" b="0" i="0" dirty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zh-CN" sz="1500" b="0" i="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1500" baseline="-2500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1500" b="0" i="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1500" b="0" i="0" dirty="0">
                <a:solidFill>
                  <a:srgbClr val="222222"/>
                </a:solidFill>
                <a:latin typeface="微软雅黑" panose="020B0503020204020204" charset="-122"/>
                <a:ea typeface="微软雅黑" panose="020B0503020204020204" charset="-122"/>
              </a:rPr>
              <a:t>干扰结肠细胞的代谢过程，损害肠粘膜。它被认为是继一氧化氮和一氧化碳之后的第三种气体递质，参与炎症、肠道运动、氧化应激、溃疡愈合、血管张力和细胞凋亡，降低日增重。</a:t>
            </a:r>
            <a:endParaRPr lang="zh-CN" altLang="en-US" sz="1500" b="0" i="0" dirty="0">
              <a:solidFill>
                <a:srgbClr val="22222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0"/>
          <p:cNvSpPr/>
          <p:nvPr/>
        </p:nvSpPr>
        <p:spPr>
          <a:xfrm>
            <a:off x="1813894" y="306449"/>
            <a:ext cx="8564211" cy="4699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lang="en-US" altLang="en-US" sz="1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2700" algn="ctr" rtl="0" eaLnBrk="0">
              <a:lnSpc>
                <a:spcPct val="91000"/>
              </a:lnSpc>
            </a:pPr>
            <a:r>
              <a:rPr lang="zh-CN" altLang="en-US" sz="3200" b="1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毒素与亚硫酸盐危害</a:t>
            </a:r>
            <a:endParaRPr lang="zh-CN" sz="3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.xml><?xml version="1.0" encoding="utf-8"?>
<p:tagLst xmlns:p="http://schemas.openxmlformats.org/presentationml/2006/main">
  <p:tag name="TABLE_ENDDRAG_ORIGIN_RECT" val="314*274"/>
  <p:tag name="TABLE_ENDDRAG_RECT" val="111*108*314*274"/>
</p:tagLst>
</file>

<file path=ppt/tags/tag100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01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02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03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04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05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06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07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08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09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1.xml><?xml version="1.0" encoding="utf-8"?>
<p:tagLst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224"/>
  <p:tag name="OP_SCP_COMPONENT_INFO" val="{&quot;title&quot;:&quot;扁平2项纯文本PPT组件&quot;,&quot;description&quot;:&quot;扁平2项纯文本PPT组件&quot;,&quot;keywords&quot;:[&quot;扁平&quot;,&quot;2项&quot;,&quot;纯文本&quot;,&quot;PPT组件&quot;],&quot;labels&quot;:[]}"/>
  <p:tag name="OP_SCP_GROUP_ID" val="ef7c8520-5870-154c-9fe2-daae3c374e0e"/>
  <p:tag name="OP_SCP_ITEM_COUNT" val="2"/>
</p:tagLst>
</file>

<file path=ppt/tags/tag110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111.xml><?xml version="1.0" encoding="utf-8"?>
<p:tagLst xmlns:p="http://schemas.openxmlformats.org/presentationml/2006/main">
  <p:tag name="TABLE_ENDDRAG_ORIGIN_RECT" val="624*330"/>
  <p:tag name="TABLE_ENDDRAG_RECT" val="218*136*624*330"/>
</p:tagLst>
</file>

<file path=ppt/tags/tag112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13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14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15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16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17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18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19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2.xml><?xml version="1.0" encoding="utf-8"?>
<p:tagLst xmlns:p="http://schemas.openxmlformats.org/presentationml/2006/main">
  <p:tag name="OP_SCP_ITEM_INDEX" val="1"/>
</p:tagLst>
</file>

<file path=ppt/tags/tag120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21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22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23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24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179.7844881889764}"/>
</p:tagLst>
</file>

<file path=ppt/tags/tag125.xml><?xml version="1.0" encoding="utf-8"?>
<p:tagLst xmlns:p="http://schemas.openxmlformats.org/presentationml/2006/main">
  <p:tag name="TABLE_ENDDRAG_ORIGIN_RECT" val="586*370"/>
  <p:tag name="TABLE_ENDDRAG_RECT" val="191*99*586*370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TABLE_ENDDRAG_ORIGIN_RECT" val="317*322"/>
  <p:tag name="TABLE_ENDDRAG_RECT" val="379*150*317*322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OP_SCP_SHAPE_TYPE" val="Title"/>
  <p:tag name="OP_SCP_ITEM_INDEX" val="1"/>
  <p:tag name="OP_SCP_DEFAULT_TEXT" val="添加标题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.xml><?xml version="1.0" encoding="utf-8"?>
<p:tagLst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。"/>
</p:tagLst>
</file>

<file path=ppt/tags/tag15.xml><?xml version="1.0" encoding="utf-8"?>
<p:tagLst xmlns:p="http://schemas.openxmlformats.org/presentationml/2006/main">
  <p:tag name="OP_SCP_ITEM_INDEX" val="2"/>
</p:tagLst>
</file>

<file path=ppt/tags/tag16.xml><?xml version="1.0" encoding="utf-8"?>
<p:tagLst xmlns:p="http://schemas.openxmlformats.org/presentationml/2006/main">
  <p:tag name="OP_SCP_SHAPE_TYPE" val="Title"/>
  <p:tag name="OP_SCP_ITEM_INDEX" val="2"/>
  <p:tag name="OP_SCP_DEFAULT_TEXT" val="添加标题"/>
</p:tagLst>
</file>

<file path=ppt/tags/tag17.xml><?xml version="1.0" encoding="utf-8"?>
<p:tagLst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。"/>
</p:tagLst>
</file>

<file path=ppt/tags/tag18.xml><?xml version="1.0" encoding="utf-8"?>
<p:tagLst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204"/>
  <p:tag name="OP_SCP_COMPONENT_INFO" val="{&quot;title&quot;:&quot;渐变2项循环PPT组件&quot;,&quot;description&quot;:&quot;渐变2项循环PPT组件&quot;,&quot;keywords&quot;:[&quot;渐变&quot;,&quot;2项&quot;,&quot;循环&quot;,&quot;PPT组件&quot;],&quot;labels&quot;:[]}"/>
  <p:tag name="OP_SCP_GROUP_ID" val="9a44e368-812a-0d11-5275-808868126b18"/>
  <p:tag name="OP_SCP_ITEM_COUNT" val="2"/>
</p:tagLst>
</file>

<file path=ppt/tags/tag19.xml><?xml version="1.0" encoding="utf-8"?>
<p:tagLst xmlns:p="http://schemas.openxmlformats.org/presentationml/2006/main">
  <p:tag name="OP_SCP_ITEM_INDEX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OP_SCP_SHAPE_TYPE" val="Title"/>
  <p:tag name="OP_SCP_ITEM_INDEX" val="1"/>
  <p:tag name="OP_SCP_DEFAULT_TEXT" val="添加标题"/>
</p:tagLst>
</file>

<file path=ppt/tags/tag21.xml><?xml version="1.0" encoding="utf-8"?>
<p:tagLst xmlns:p="http://schemas.openxmlformats.org/presentationml/2006/main">
  <p:tag name="OP_SCP_SHAPE_TYPE" val="Body"/>
  <p:tag name="OP_SCP_ITEM_INDEX" val="1"/>
  <p:tag name="OP_SCP_DEFAULT_TEXT" val="单击此处添加文本，单击此处添加文本。"/>
</p:tagLst>
</file>

<file path=ppt/tags/tag22.xml><?xml version="1.0" encoding="utf-8"?>
<p:tagLst xmlns:p="http://schemas.openxmlformats.org/presentationml/2006/main">
  <p:tag name="OP_SCP_SHAPE_TYPE" val="Index"/>
  <p:tag name="OP_SCP_ITEM_INDEX" val="1"/>
  <p:tag name="OP_SCP_DEFAULT_TEXT" val="01"/>
</p:tagLst>
</file>

<file path=ppt/tags/tag23.xml><?xml version="1.0" encoding="utf-8"?>
<p:tagLst xmlns:p="http://schemas.openxmlformats.org/presentationml/2006/main">
  <p:tag name="OP_SCP_ITEM_INDEX" val="1"/>
</p:tagLst>
</file>

<file path=ppt/tags/tag24.xml><?xml version="1.0" encoding="utf-8"?>
<p:tagLst xmlns:p="http://schemas.openxmlformats.org/presentationml/2006/main">
  <p:tag name="OP_SCP_ITEM_INDEX" val="2"/>
</p:tagLst>
</file>

<file path=ppt/tags/tag25.xml><?xml version="1.0" encoding="utf-8"?>
<p:tagLst xmlns:p="http://schemas.openxmlformats.org/presentationml/2006/main">
  <p:tag name="OP_SCP_SHAPE_TYPE" val="Title"/>
  <p:tag name="OP_SCP_ITEM_INDEX" val="2"/>
  <p:tag name="OP_SCP_DEFAULT_TEXT" val="添加标题"/>
</p:tagLst>
</file>

<file path=ppt/tags/tag26.xml><?xml version="1.0" encoding="utf-8"?>
<p:tagLst xmlns:p="http://schemas.openxmlformats.org/presentationml/2006/main">
  <p:tag name="OP_SCP_SHAPE_TYPE" val="Body"/>
  <p:tag name="OP_SCP_ITEM_INDEX" val="2"/>
  <p:tag name="OP_SCP_DEFAULT_TEXT" val="单击此处添加文本，单击此处添加文本。"/>
</p:tagLst>
</file>

<file path=ppt/tags/tag27.xml><?xml version="1.0" encoding="utf-8"?>
<p:tagLst xmlns:p="http://schemas.openxmlformats.org/presentationml/2006/main">
  <p:tag name="OP_SCP_SHAPE_TYPE" val="Index"/>
  <p:tag name="OP_SCP_ITEM_INDEX" val="2"/>
  <p:tag name="OP_SCP_DEFAULT_TEXT" val="02"/>
</p:tagLst>
</file>

<file path=ppt/tags/tag28.xml><?xml version="1.0" encoding="utf-8"?>
<p:tagLst xmlns:p="http://schemas.openxmlformats.org/presentationml/2006/main">
  <p:tag name="OP_SCP_ITEM_INDEX" val="2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TABLE_ENDDRAG_ORIGIN_RECT" val="487*212"/>
  <p:tag name="TABLE_ENDDRAG_RECT" val="64*296*487*212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DIAGRAM_VIRTUALLY_FRAME" val="{&quot;height&quot;:247.7685826771654,&quot;left&quot;:177.45055118110236,&quot;top&quot;:182.96173228346456,&quot;width&quot;:746.812047244094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DIAGRAM_VIRTUALLY_FRAME" val="{&quot;height&quot;:247.7685826771654,&quot;left&quot;:177.45055118110236,&quot;top&quot;:182.96173228346456,&quot;width&quot;:746.8120472440945}"/>
</p:tagLst>
</file>

<file path=ppt/tags/tag41.xml><?xml version="1.0" encoding="utf-8"?>
<p:tagLst xmlns:p="http://schemas.openxmlformats.org/presentationml/2006/main">
  <p:tag name="KSO_WM_DIAGRAM_VIRTUALLY_FRAME" val="{&quot;height&quot;:247.7685826771654,&quot;left&quot;:177.45055118110236,&quot;top&quot;:182.96173228346456,&quot;width&quot;:746.8120472440945}"/>
</p:tagLst>
</file>

<file path=ppt/tags/tag42.xml><?xml version="1.0" encoding="utf-8"?>
<p:tagLst xmlns:p="http://schemas.openxmlformats.org/presentationml/2006/main">
  <p:tag name="KSO_WM_DIAGRAM_VIRTUALLY_FRAME" val="{&quot;height&quot;:247.7685826771654,&quot;left&quot;:177.45055118110236,&quot;top&quot;:182.96173228346456,&quot;width&quot;:746.8120472440945}"/>
</p:tagLst>
</file>

<file path=ppt/tags/tag43.xml><?xml version="1.0" encoding="utf-8"?>
<p:tagLst xmlns:p="http://schemas.openxmlformats.org/presentationml/2006/main">
  <p:tag name="KSO_WM_DIAGRAM_VIRTUALLY_FRAME" val="{&quot;height&quot;:247.7685826771654,&quot;left&quot;:177.45055118110236,&quot;top&quot;:182.96173228346456,&quot;width&quot;:746.8120472440945}"/>
</p:tagLst>
</file>

<file path=ppt/tags/tag44.xml><?xml version="1.0" encoding="utf-8"?>
<p:tagLst xmlns:p="http://schemas.openxmlformats.org/presentationml/2006/main">
  <p:tag name="KSO_WM_DIAGRAM_VIRTUALLY_FRAME" val="{&quot;height&quot;:247.7685826771654,&quot;left&quot;:177.45055118110236,&quot;top&quot;:182.96173228346456,&quot;width&quot;:746.8120472440945}"/>
  <p:tag name="OP_SCP_SHAPE_TYPE" val="Body"/>
  <p:tag name="OP_SCP_ITEM_INDEX" val="1"/>
  <p:tag name="OP_SCP_DEFAULT_TEXT" val="单击此处添加文本，单击此处添加文本，单击此处添加文本。"/>
</p:tagLst>
</file>

<file path=ppt/tags/tag45.xml><?xml version="1.0" encoding="utf-8"?>
<p:tagLst xmlns:p="http://schemas.openxmlformats.org/presentationml/2006/main">
  <p:tag name="KSO_WM_DIAGRAM_VIRTUALLY_FRAME" val="{&quot;height&quot;:247.7685826771654,&quot;left&quot;:177.45055118110236,&quot;top&quot;:182.96173228346456,&quot;width&quot;:746.8120472440945}"/>
  <p:tag name="OP_SCP_SHAPE_TYPE" val="Title"/>
  <p:tag name="OP_SCP_ITEM_INDEX" val="1"/>
  <p:tag name="OP_SCP_DEFAULT_TEXT" val="添加标题"/>
</p:tagLst>
</file>

<file path=ppt/tags/tag46.xml><?xml version="1.0" encoding="utf-8"?>
<p:tagLst xmlns:p="http://schemas.openxmlformats.org/presentationml/2006/main">
  <p:tag name="KSO_WM_DIAGRAM_VIRTUALLY_FRAME" val="{&quot;height&quot;:247.7685826771654,&quot;left&quot;:177.45055118110236,&quot;top&quot;:182.96173228346456,&quot;width&quot;:746.8120472440945}"/>
  <p:tag name="OP_SCP_SHAPE_TYPE" val="Body"/>
  <p:tag name="OP_SCP_ITEM_INDEX" val="2"/>
  <p:tag name="OP_SCP_DEFAULT_TEXT" val="单击此处添加文本，单击此处添加文本，单击此处添加文本。"/>
</p:tagLst>
</file>

<file path=ppt/tags/tag47.xml><?xml version="1.0" encoding="utf-8"?>
<p:tagLst xmlns:p="http://schemas.openxmlformats.org/presentationml/2006/main">
  <p:tag name="KSO_WM_DIAGRAM_VIRTUALLY_FRAME" val="{&quot;height&quot;:247.7685826771654,&quot;left&quot;:177.45055118110236,&quot;top&quot;:182.96173228346456,&quot;width&quot;:746.8120472440945}"/>
  <p:tag name="OP_SCP_SHAPE_TYPE" val="Title"/>
  <p:tag name="OP_SCP_ITEM_INDEX" val="2"/>
  <p:tag name="OP_SCP_DEFAULT_TEXT" val="添加标题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393.00141732283464,&quot;left&quot;:545.4200787401575,&quot;top&quot;:115.23102362204725,&quot;width&quot;:320.917559055118}"/>
</p:tagLst>
</file>

<file path=ppt/tags/tag51.xml><?xml version="1.0" encoding="utf-8"?>
<p:tagLst xmlns:p="http://schemas.openxmlformats.org/presentationml/2006/main">
  <p:tag name="KSO_WM_DIAGRAM_VIRTUALLY_FRAME" val="{&quot;height&quot;:393.00141732283464,&quot;left&quot;:545.4200787401575,&quot;top&quot;:115.23102362204725,&quot;width&quot;:320.917559055118}"/>
</p:tagLst>
</file>

<file path=ppt/tags/tag52.xml><?xml version="1.0" encoding="utf-8"?>
<p:tagLst xmlns:p="http://schemas.openxmlformats.org/presentationml/2006/main">
  <p:tag name="KSO_WM_DIAGRAM_VIRTUALLY_FRAME" val="{&quot;height&quot;:393.00141732283464,&quot;left&quot;:545.4200787401575,&quot;top&quot;:115.23102362204725,&quot;width&quot;:320.917559055118}"/>
</p:tagLst>
</file>

<file path=ppt/tags/tag53.xml><?xml version="1.0" encoding="utf-8"?>
<p:tagLst xmlns:p="http://schemas.openxmlformats.org/presentationml/2006/main">
  <p:tag name="KSO_WM_DIAGRAM_VIRTUALLY_FRAME" val="{&quot;height&quot;:393.00141732283464,&quot;left&quot;:545.4200787401575,&quot;top&quot;:115.23102362204725,&quot;width&quot;:320.917559055118}"/>
</p:tagLst>
</file>

<file path=ppt/tags/tag54.xml><?xml version="1.0" encoding="utf-8"?>
<p:tagLst xmlns:p="http://schemas.openxmlformats.org/presentationml/2006/main">
  <p:tag name="KSO_WM_DIAGRAM_VIRTUALLY_FRAME" val="{&quot;height&quot;:393.00141732283464,&quot;left&quot;:545.4200787401575,&quot;top&quot;:115.23102362204725,&quot;width&quot;:320.917559055118}"/>
</p:tagLst>
</file>

<file path=ppt/tags/tag55.xml><?xml version="1.0" encoding="utf-8"?>
<p:tagLst xmlns:p="http://schemas.openxmlformats.org/presentationml/2006/main">
  <p:tag name="KSO_WM_DIAGRAM_VIRTUALLY_FRAME" val="{&quot;height&quot;:393.00141732283464,&quot;left&quot;:545.4200787401575,&quot;top&quot;:115.23102362204725,&quot;width&quot;:320.917559055118}"/>
</p:tagLst>
</file>

<file path=ppt/tags/tag56.xml><?xml version="1.0" encoding="utf-8"?>
<p:tagLst xmlns:p="http://schemas.openxmlformats.org/presentationml/2006/main">
  <p:tag name="KSO_WM_DIAGRAM_VIRTUALLY_FRAME" val="{&quot;height&quot;:393.00141732283464,&quot;left&quot;:545.4200787401575,&quot;top&quot;:115.23102362204725,&quot;width&quot;:320.917559055118}"/>
</p:tagLst>
</file>

<file path=ppt/tags/tag57.xml><?xml version="1.0" encoding="utf-8"?>
<p:tagLst xmlns:p="http://schemas.openxmlformats.org/presentationml/2006/main">
  <p:tag name="KSO_WM_DIAGRAM_VIRTUALLY_FRAME" val="{&quot;height&quot;:393.00141732283464,&quot;left&quot;:545.4200787401575,&quot;top&quot;:115.23102362204725,&quot;width&quot;:320.917559055118}"/>
</p:tagLst>
</file>

<file path=ppt/tags/tag58.xml><?xml version="1.0" encoding="utf-8"?>
<p:tagLst xmlns:p="http://schemas.openxmlformats.org/presentationml/2006/main">
  <p:tag name="KSO_WM_DIAGRAM_VIRTUALLY_FRAME" val="{&quot;height&quot;:393.00141732283464,&quot;left&quot;:545.4200787401575,&quot;top&quot;:115.23102362204725,&quot;width&quot;:320.917559055118}"/>
</p:tagLst>
</file>

<file path=ppt/tags/tag59.xml><?xml version="1.0" encoding="utf-8"?>
<p:tagLst xmlns:p="http://schemas.openxmlformats.org/presentationml/2006/main">
  <p:tag name="KSO_WM_UNIT_TABLE_BEAUTIFY" val="smartTable{e72bd519-ff38-42a0-8f4b-9da4967eda4f}"/>
  <p:tag name="TABLE_ENDDRAG_ORIGIN_RECT" val="403*199"/>
  <p:tag name="TABLE_ENDDRAG_RECT" val="27*273*403*199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UNIT_TABLE_BEAUTIFY" val="smartTable{3916aadf-3728-4cca-846e-cad6f5b6f460}"/>
  <p:tag name="KSO_WM_BEAUTIFY_FLAG" val=""/>
  <p:tag name="TABLE_ENDDRAG_ORIGIN_RECT" val="334*241"/>
  <p:tag name="TABLE_ENDDRAG_RECT" val="577*89*334*24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TABLE_ENDDRAG_ORIGIN_RECT" val="551*106"/>
  <p:tag name="TABLE_ENDDRAG_RECT" val="6*377*551*106"/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UNIT_TABLE_BEAUTIFY" val="smartTable{6f4cdcff-5cf8-4b12-82dd-00831592dd52}"/>
  <p:tag name="KSO_WM_BEAUTIFY_FLAG" val=""/>
  <p:tag name="TABLE_ENDDRAG_ORIGIN_RECT" val="379*147"/>
  <p:tag name="TABLE_ENDDRAG_RECT" val="6*103*379*147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UNIT_TABLE_BEAUTIFY" val="smartTable{153c9854-ab52-484e-bd4f-1cc3659788ff}"/>
  <p:tag name="TABLE_ENDDRAG_ORIGIN_RECT" val="455*184"/>
  <p:tag name="TABLE_ENDDRAG_RECT" val="479*121*455*184"/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UNIT_TABLE_BEAUTIFY" val="smartTable{b090b97b-6ae0-420f-98eb-648b46c1db48}"/>
  <p:tag name="TABLE_ENDDRAG_ORIGIN_RECT" val="373*176"/>
  <p:tag name="TABLE_ENDDRAG_RECT" val="27*315*373*176"/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FULL_TEXT_BEAUTIFY_COPY_ID" val="3"/>
  <p:tag name="KSO_WM_BEAUTIFY_FLAG" val=""/>
</p:tagLst>
</file>

<file path=ppt/tags/tag79.xml><?xml version="1.0" encoding="utf-8"?>
<p:tagLst xmlns:p="http://schemas.openxmlformats.org/presentationml/2006/main">
  <p:tag name="KSO_WM_UNIT_TABLE_BEAUTIFY" val="smartTable{287c4cbd-116d-4383-a825-20b5031c7cd0}"/>
  <p:tag name="TABLE_ENDDRAG_ORIGIN_RECT" val="575*240"/>
  <p:tag name="TABLE_ENDDRAG_RECT" val="216*172*575*240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TABLE_BEAUTIFY" val="smartTable{d2166827-d1f0-4fe1-9975-49fa86cd5929}"/>
  <p:tag name="TABLE_ENDDRAG_ORIGIN_RECT" val="508*155"/>
  <p:tag name="TABLE_ENDDRAG_RECT" val="213*226*508*155"/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DIAGRAM_VIRTUALLY_FRAME" val="{&quot;height&quot;:41.45,&quot;left&quot;:209.25,&quot;top&quot;:336.1,&quot;width&quot;:556.2}"/>
</p:tagLst>
</file>

<file path=ppt/tags/tag86.xml><?xml version="1.0" encoding="utf-8"?>
<p:tagLst xmlns:p="http://schemas.openxmlformats.org/presentationml/2006/main">
  <p:tag name="KSO_WM_DIAGRAM_VIRTUALLY_FRAME" val="{&quot;height&quot;:41.45,&quot;left&quot;:209.25,&quot;top&quot;:336.1,&quot;width&quot;:556.2}"/>
</p:tagLst>
</file>

<file path=ppt/tags/tag87.xml><?xml version="1.0" encoding="utf-8"?>
<p:tagLst xmlns:p="http://schemas.openxmlformats.org/presentationml/2006/main">
  <p:tag name="KSO_WM_DIAGRAM_VIRTUALLY_FRAME" val="{&quot;height&quot;:41.45,&quot;left&quot;:209.25,&quot;top&quot;:336.1,&quot;width&quot;:556.2}"/>
</p:tagLst>
</file>

<file path=ppt/tags/tag88.xml><?xml version="1.0" encoding="utf-8"?>
<p:tagLst xmlns:p="http://schemas.openxmlformats.org/presentationml/2006/main">
  <p:tag name="KSO_WM_DIAGRAM_VIRTUALLY_FRAME" val="{&quot;height&quot;:41.45,&quot;left&quot;:209.25,&quot;top&quot;:336.1,&quot;width&quot;:556.2}"/>
</p:tagLst>
</file>

<file path=ppt/tags/tag89.xml><?xml version="1.0" encoding="utf-8"?>
<p:tagLst xmlns:p="http://schemas.openxmlformats.org/presentationml/2006/main">
  <p:tag name="KSO_WM_DIAGRAM_VIRTUALLY_FRAME" val="{&quot;height&quot;:41.45,&quot;left&quot;:209.25,&quot;top&quot;:336.1,&quot;width&quot;:556.2}"/>
</p:tagLst>
</file>

<file path=ppt/tags/tag9.xml><?xml version="1.0" encoding="utf-8"?>
<p:tagLst xmlns:p="http://schemas.openxmlformats.org/presentationml/2006/main">
  <p:tag name="PICID" val="{f1ee5b94-b352-4c72-bae1-7c5e633062cf}"/>
</p:tagLst>
</file>

<file path=ppt/tags/tag90.xml><?xml version="1.0" encoding="utf-8"?>
<p:tagLst xmlns:p="http://schemas.openxmlformats.org/presentationml/2006/main">
  <p:tag name="KSO_WM_DIAGRAM_VIRTUALLY_FRAME" val="{&quot;height&quot;:41.45,&quot;left&quot;:209.25,&quot;top&quot;:336.1,&quot;width&quot;:556.2}"/>
</p:tagLst>
</file>

<file path=ppt/tags/tag91.xml><?xml version="1.0" encoding="utf-8"?>
<p:tagLst xmlns:p="http://schemas.openxmlformats.org/presentationml/2006/main">
  <p:tag name="TABLE_ENDDRAG_ORIGIN_RECT" val="513*297"/>
  <p:tag name="TABLE_ENDDRAG_RECT" val="237*158*513*297"/>
</p:tagLst>
</file>

<file path=ppt/tags/tag92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93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94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95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96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97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98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ags/tag99.xml><?xml version="1.0" encoding="utf-8"?>
<p:tagLst xmlns:p="http://schemas.openxmlformats.org/presentationml/2006/main">
  <p:tag name="KSO_WM_DIAGRAM_VIRTUALLY_FRAME" val="{&quot;height&quot;:409.6275590551181,&quot;left&quot;:401.5511023622047,&quot;top&quot;:97.78755905511811,&quot;width&quot;:413.9959842519685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8115</Words>
  <Application>WPS 演示</Application>
  <PresentationFormat>宽屏</PresentationFormat>
  <Paragraphs>1667</Paragraphs>
  <Slides>42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8" baseType="lpstr">
      <vt:lpstr>Arial</vt:lpstr>
      <vt:lpstr>宋体</vt:lpstr>
      <vt:lpstr>Wingdings</vt:lpstr>
      <vt:lpstr>Calibri</vt:lpstr>
      <vt:lpstr>等线</vt:lpstr>
      <vt:lpstr>DIN Black</vt:lpstr>
      <vt:lpstr>Segoe Print</vt:lpstr>
      <vt:lpstr>微软雅黑</vt:lpstr>
      <vt:lpstr>Times New Roman</vt:lpstr>
      <vt:lpstr>Arial Unicode MS</vt:lpstr>
      <vt:lpstr>Wingdings</vt:lpstr>
      <vt:lpstr>黑体</vt:lpstr>
      <vt:lpstr>Calibri</vt:lpstr>
      <vt:lpstr>Arial Black</vt:lpstr>
      <vt:lpstr>华文楷体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XDX</dc:creator>
  <cp:lastModifiedBy>梁运祥华中农业大学</cp:lastModifiedBy>
  <cp:revision>71</cp:revision>
  <dcterms:created xsi:type="dcterms:W3CDTF">2025-02-25T10:02:00Z</dcterms:created>
  <dcterms:modified xsi:type="dcterms:W3CDTF">2025-06-09T03:34:57Z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2025-03-05T18:37:49Z</vt:filetime>
  </property>
  <property fmtid="{D5CDD505-2E9C-101B-9397-08002B2CF9AE}" pid="4" name="ICV">
    <vt:lpwstr>70F057F5A39A426FBFA28805FB165184_13</vt:lpwstr>
  </property>
  <property fmtid="{D5CDD505-2E9C-101B-9397-08002B2CF9AE}" pid="5" name="KSOProductBuildVer">
    <vt:lpwstr>2052-12.1.0.21541</vt:lpwstr>
  </property>
</Properties>
</file>